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ussar Bold" charset="1" panose="00000800000000000000"/>
      <p:regular r:id="rId10"/>
    </p:embeddedFont>
    <p:embeddedFont>
      <p:font typeface="Avatar" charset="1" panose="02000000000000000000"/>
      <p:regular r:id="rId11"/>
    </p:embeddedFont>
    <p:embeddedFont>
      <p:font typeface="Arapey" charset="1" panose="02000000000000000000"/>
      <p:regular r:id="rId12"/>
    </p:embeddedFont>
    <p:embeddedFont>
      <p:font typeface="Arapey Bold" charset="1" panose="02000000000000000000"/>
      <p:regular r:id="rId13"/>
    </p:embeddedFont>
    <p:embeddedFont>
      <p:font typeface="Arapey Italics" charset="1" panose="02000000000000000000"/>
      <p:regular r:id="rId14"/>
    </p:embeddedFont>
    <p:embeddedFont>
      <p:font typeface="Arapey Bold Italics" charset="1" panose="02000000000000000000"/>
      <p:regular r:id="rId15"/>
    </p:embeddedFont>
    <p:embeddedFont>
      <p:font typeface="Hey Gotcha!" charset="1" panose="00000000000000000000"/>
      <p:regular r:id="rId16"/>
    </p:embeddedFont>
    <p:embeddedFont>
      <p:font typeface="Calgary" charset="1" panose="00000500000000000000"/>
      <p:regular r:id="rId17"/>
    </p:embeddedFont>
    <p:embeddedFont>
      <p:font typeface="Better Together Script" charset="1" panose="02000506000000020004"/>
      <p:regular r:id="rId18"/>
    </p:embeddedFont>
    <p:embeddedFont>
      <p:font typeface="Lulu Font TH" charset="1" panose="02000503000000000000"/>
      <p:regular r:id="rId19"/>
    </p:embeddedFont>
    <p:embeddedFont>
      <p:font typeface="Lulu Font TH Italics" charset="1" panose="02000503000000000000"/>
      <p:regular r:id="rId20"/>
    </p:embeddedFont>
    <p:embeddedFont>
      <p:font typeface="Kawit"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Chinchilla" charset="1" panose="000004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jpe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63.png" Type="http://schemas.openxmlformats.org/officeDocument/2006/relationships/image"/><Relationship Id="rId15" Target="../media/image6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jpeg" Type="http://schemas.openxmlformats.org/officeDocument/2006/relationships/image"/><Relationship Id="rId15" Target="../media/image16.pn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1.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16.pn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36.jpeg" Type="http://schemas.openxmlformats.org/officeDocument/2006/relationships/image"/><Relationship Id="rId17" Target="../media/image16.png" Type="http://schemas.openxmlformats.org/officeDocument/2006/relationships/image"/><Relationship Id="rId18" Target="../media/image37.png" Type="http://schemas.openxmlformats.org/officeDocument/2006/relationships/image"/><Relationship Id="rId19" Target="../media/image38.png" Type="http://schemas.openxmlformats.org/officeDocument/2006/relationships/image"/><Relationship Id="rId2" Target="../media/image1.png" Type="http://schemas.openxmlformats.org/officeDocument/2006/relationships/image"/><Relationship Id="rId20" Target="../media/image39.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18" Target="../media/image44.jpeg" Type="http://schemas.openxmlformats.org/officeDocument/2006/relationships/image"/><Relationship Id="rId19" Target="../media/image16.png" Type="http://schemas.openxmlformats.org/officeDocument/2006/relationships/image"/><Relationship Id="rId2" Target="../media/image1.png" Type="http://schemas.openxmlformats.org/officeDocument/2006/relationships/image"/><Relationship Id="rId20" Target="../media/image45.png" Type="http://schemas.openxmlformats.org/officeDocument/2006/relationships/image"/><Relationship Id="rId21" Target="../media/image46.svg" Type="http://schemas.openxmlformats.org/officeDocument/2006/relationships/image"/><Relationship Id="rId22" Target="../media/image47.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48.png" Type="http://schemas.openxmlformats.org/officeDocument/2006/relationships/image"/><Relationship Id="rId15" Target="../media/image49.jpeg" Type="http://schemas.openxmlformats.org/officeDocument/2006/relationships/image"/><Relationship Id="rId16" Target="../media/image50.jpeg" Type="http://schemas.openxmlformats.org/officeDocument/2006/relationships/image"/><Relationship Id="rId17" Target="../media/image51.jpeg" Type="http://schemas.openxmlformats.org/officeDocument/2006/relationships/image"/><Relationship Id="rId18" Target="../media/image52.jpeg" Type="http://schemas.openxmlformats.org/officeDocument/2006/relationships/image"/><Relationship Id="rId19" Target="../media/image53.jpe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7.jpeg" Type="http://schemas.openxmlformats.org/officeDocument/2006/relationships/image"/><Relationship Id="rId15" Target="../media/image58.jpeg" Type="http://schemas.openxmlformats.org/officeDocument/2006/relationships/image"/><Relationship Id="rId16" Target="../media/image59.jpeg" Type="http://schemas.openxmlformats.org/officeDocument/2006/relationships/image"/><Relationship Id="rId17" Target="../media/image60.jpeg" Type="http://schemas.openxmlformats.org/officeDocument/2006/relationships/image"/><Relationship Id="rId18" Target="../media/image61.jpeg" Type="http://schemas.openxmlformats.org/officeDocument/2006/relationships/image"/><Relationship Id="rId19" Target="../media/image6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4767201" y="-1575490"/>
            <a:ext cx="643275" cy="6624481"/>
            <a:chOff x="0" y="0"/>
            <a:chExt cx="857699" cy="8832642"/>
          </a:xfrm>
        </p:grpSpPr>
        <p:grpSp>
          <p:nvGrpSpPr>
            <p:cNvPr name="Group 17" id="17"/>
            <p:cNvGrpSpPr/>
            <p:nvPr/>
          </p:nvGrpSpPr>
          <p:grpSpPr>
            <a:xfrm rot="6302">
              <a:off x="2680" y="780"/>
              <a:ext cx="852340" cy="1470547"/>
              <a:chOff x="0" y="0"/>
              <a:chExt cx="186235" cy="321312"/>
            </a:xfrm>
          </p:grpSpPr>
          <p:sp>
            <p:nvSpPr>
              <p:cNvPr name="Freeform 18" id="18"/>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2680" y="1472887"/>
              <a:ext cx="852340" cy="1470547"/>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680" y="2944994"/>
              <a:ext cx="852340" cy="1470547"/>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347" y="4417101"/>
              <a:ext cx="852340" cy="1470547"/>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680" y="5889208"/>
              <a:ext cx="852340" cy="1470547"/>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4012" y="7361315"/>
              <a:ext cx="852340" cy="1470547"/>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0">
            <a:off x="15993413" y="1819467"/>
            <a:ext cx="700159" cy="7210282"/>
            <a:chOff x="0" y="0"/>
            <a:chExt cx="933546" cy="9613709"/>
          </a:xfrm>
        </p:grpSpPr>
        <p:grpSp>
          <p:nvGrpSpPr>
            <p:cNvPr name="Group 36" id="36"/>
            <p:cNvGrpSpPr/>
            <p:nvPr/>
          </p:nvGrpSpPr>
          <p:grpSpPr>
            <a:xfrm rot="6302">
              <a:off x="2917" y="849"/>
              <a:ext cx="927712" cy="1600587"/>
              <a:chOff x="0" y="0"/>
              <a:chExt cx="186235" cy="321312"/>
            </a:xfrm>
          </p:grpSpPr>
          <p:sp>
            <p:nvSpPr>
              <p:cNvPr name="Freeform 37" id="3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38" id="3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9" id="39"/>
            <p:cNvGrpSpPr/>
            <p:nvPr/>
          </p:nvGrpSpPr>
          <p:grpSpPr>
            <a:xfrm rot="6302">
              <a:off x="2917" y="1603134"/>
              <a:ext cx="927712" cy="1600587"/>
              <a:chOff x="0" y="0"/>
              <a:chExt cx="186235" cy="321312"/>
            </a:xfrm>
          </p:grpSpPr>
          <p:sp>
            <p:nvSpPr>
              <p:cNvPr name="Freeform 40" id="4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41" id="4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2" id="42"/>
            <p:cNvGrpSpPr/>
            <p:nvPr/>
          </p:nvGrpSpPr>
          <p:grpSpPr>
            <a:xfrm rot="6302">
              <a:off x="2917" y="3205419"/>
              <a:ext cx="927712" cy="1600587"/>
              <a:chOff x="0" y="0"/>
              <a:chExt cx="186235" cy="321312"/>
            </a:xfrm>
          </p:grpSpPr>
          <p:sp>
            <p:nvSpPr>
              <p:cNvPr name="Freeform 43" id="4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44" id="4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5" id="45"/>
            <p:cNvGrpSpPr/>
            <p:nvPr/>
          </p:nvGrpSpPr>
          <p:grpSpPr>
            <a:xfrm rot="6302">
              <a:off x="1466" y="4807704"/>
              <a:ext cx="927712" cy="1600587"/>
              <a:chOff x="0" y="0"/>
              <a:chExt cx="186235" cy="321312"/>
            </a:xfrm>
          </p:grpSpPr>
          <p:sp>
            <p:nvSpPr>
              <p:cNvPr name="Freeform 46" id="4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47" id="47"/>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8" id="48"/>
            <p:cNvGrpSpPr/>
            <p:nvPr/>
          </p:nvGrpSpPr>
          <p:grpSpPr>
            <a:xfrm rot="6302">
              <a:off x="2917" y="6409988"/>
              <a:ext cx="927712" cy="1600587"/>
              <a:chOff x="0" y="0"/>
              <a:chExt cx="186235" cy="321312"/>
            </a:xfrm>
          </p:grpSpPr>
          <p:sp>
            <p:nvSpPr>
              <p:cNvPr name="Freeform 49" id="49"/>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50" id="50"/>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51" id="51"/>
            <p:cNvGrpSpPr/>
            <p:nvPr/>
          </p:nvGrpSpPr>
          <p:grpSpPr>
            <a:xfrm rot="6302">
              <a:off x="4367" y="8012273"/>
              <a:ext cx="927712" cy="1600587"/>
              <a:chOff x="0" y="0"/>
              <a:chExt cx="186235" cy="321312"/>
            </a:xfrm>
          </p:grpSpPr>
          <p:sp>
            <p:nvSpPr>
              <p:cNvPr name="Freeform 52" id="52"/>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53" id="53"/>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54" id="54"/>
          <p:cNvGrpSpPr/>
          <p:nvPr/>
        </p:nvGrpSpPr>
        <p:grpSpPr>
          <a:xfrm rot="6302">
            <a:off x="9142177" y="1764022"/>
            <a:ext cx="7194621" cy="7276244"/>
            <a:chOff x="0" y="0"/>
            <a:chExt cx="1916320" cy="1938060"/>
          </a:xfrm>
        </p:grpSpPr>
        <p:sp>
          <p:nvSpPr>
            <p:cNvPr name="Freeform 55" id="55"/>
            <p:cNvSpPr/>
            <p:nvPr/>
          </p:nvSpPr>
          <p:spPr>
            <a:xfrm flipH="false" flipV="false" rot="0">
              <a:off x="0" y="0"/>
              <a:ext cx="1916319" cy="1938060"/>
            </a:xfrm>
            <a:custGeom>
              <a:avLst/>
              <a:gdLst/>
              <a:ahLst/>
              <a:cxnLst/>
              <a:rect r="r" b="b" t="t" l="l"/>
              <a:pathLst>
                <a:path h="1938060" w="1916319">
                  <a:moveTo>
                    <a:pt x="0" y="0"/>
                  </a:moveTo>
                  <a:lnTo>
                    <a:pt x="1916319" y="0"/>
                  </a:lnTo>
                  <a:lnTo>
                    <a:pt x="1916319" y="1938060"/>
                  </a:lnTo>
                  <a:lnTo>
                    <a:pt x="0" y="1938060"/>
                  </a:lnTo>
                  <a:close/>
                </a:path>
              </a:pathLst>
            </a:custGeom>
            <a:solidFill>
              <a:srgbClr val="EFE6D5"/>
            </a:solidFill>
            <a:ln cap="sq">
              <a:noFill/>
              <a:prstDash val="solid"/>
              <a:miter/>
            </a:ln>
          </p:spPr>
        </p:sp>
        <p:sp>
          <p:nvSpPr>
            <p:cNvPr name="TextBox 56" id="56"/>
            <p:cNvSpPr txBox="true"/>
            <p:nvPr/>
          </p:nvSpPr>
          <p:spPr>
            <a:xfrm>
              <a:off x="0" y="-38100"/>
              <a:ext cx="1916320" cy="1976160"/>
            </a:xfrm>
            <a:prstGeom prst="rect">
              <a:avLst/>
            </a:prstGeom>
          </p:spPr>
          <p:txBody>
            <a:bodyPr anchor="ctr" rtlCol="false" tIns="54400" lIns="54400" bIns="54400" rIns="54400"/>
            <a:lstStyle/>
            <a:p>
              <a:pPr algn="ctr">
                <a:lnSpc>
                  <a:spcPts val="2660"/>
                </a:lnSpc>
              </a:pPr>
            </a:p>
          </p:txBody>
        </p:sp>
      </p:grpSp>
      <p:grpSp>
        <p:nvGrpSpPr>
          <p:cNvPr name="Group 57" id="57"/>
          <p:cNvGrpSpPr/>
          <p:nvPr/>
        </p:nvGrpSpPr>
        <p:grpSpPr>
          <a:xfrm rot="6302">
            <a:off x="1671583" y="1730279"/>
            <a:ext cx="7219127" cy="7292858"/>
            <a:chOff x="0" y="0"/>
            <a:chExt cx="1922847" cy="1942485"/>
          </a:xfrm>
        </p:grpSpPr>
        <p:sp>
          <p:nvSpPr>
            <p:cNvPr name="Freeform 58" id="58"/>
            <p:cNvSpPr/>
            <p:nvPr/>
          </p:nvSpPr>
          <p:spPr>
            <a:xfrm flipH="false" flipV="false" rot="0">
              <a:off x="0" y="0"/>
              <a:ext cx="1922847" cy="1942485"/>
            </a:xfrm>
            <a:custGeom>
              <a:avLst/>
              <a:gdLst/>
              <a:ahLst/>
              <a:cxnLst/>
              <a:rect r="r" b="b" t="t" l="l"/>
              <a:pathLst>
                <a:path h="1942485" w="1922847">
                  <a:moveTo>
                    <a:pt x="0" y="0"/>
                  </a:moveTo>
                  <a:lnTo>
                    <a:pt x="1922847" y="0"/>
                  </a:lnTo>
                  <a:lnTo>
                    <a:pt x="1922847" y="1942485"/>
                  </a:lnTo>
                  <a:lnTo>
                    <a:pt x="0" y="1942485"/>
                  </a:lnTo>
                  <a:close/>
                </a:path>
              </a:pathLst>
            </a:custGeom>
            <a:solidFill>
              <a:srgbClr val="EFE6D5"/>
            </a:solidFill>
            <a:ln cap="sq">
              <a:noFill/>
              <a:prstDash val="solid"/>
              <a:miter/>
            </a:ln>
          </p:spPr>
        </p:sp>
        <p:sp>
          <p:nvSpPr>
            <p:cNvPr name="TextBox 59" id="59"/>
            <p:cNvSpPr txBox="true"/>
            <p:nvPr/>
          </p:nvSpPr>
          <p:spPr>
            <a:xfrm>
              <a:off x="0" y="-38100"/>
              <a:ext cx="1922847" cy="1980585"/>
            </a:xfrm>
            <a:prstGeom prst="rect">
              <a:avLst/>
            </a:prstGeom>
          </p:spPr>
          <p:txBody>
            <a:bodyPr anchor="ctr" rtlCol="false" tIns="54400" lIns="54400" bIns="54400" rIns="54400"/>
            <a:lstStyle/>
            <a:p>
              <a:pPr algn="ctr">
                <a:lnSpc>
                  <a:spcPts val="2660"/>
                </a:lnSpc>
              </a:pPr>
            </a:p>
          </p:txBody>
        </p:sp>
      </p:grpSp>
      <p:sp>
        <p:nvSpPr>
          <p:cNvPr name="Freeform 60" id="60"/>
          <p:cNvSpPr/>
          <p:nvPr/>
        </p:nvSpPr>
        <p:spPr>
          <a:xfrm flipH="false" flipV="false" rot="0">
            <a:off x="2094697" y="2351749"/>
            <a:ext cx="6145718" cy="6145718"/>
          </a:xfrm>
          <a:custGeom>
            <a:avLst/>
            <a:gdLst/>
            <a:ahLst/>
            <a:cxnLst/>
            <a:rect r="r" b="b" t="t" l="l"/>
            <a:pathLst>
              <a:path h="6145718" w="6145718">
                <a:moveTo>
                  <a:pt x="0" y="0"/>
                </a:moveTo>
                <a:lnTo>
                  <a:pt x="6145718" y="0"/>
                </a:lnTo>
                <a:lnTo>
                  <a:pt x="6145718" y="6145717"/>
                </a:lnTo>
                <a:lnTo>
                  <a:pt x="0" y="6145717"/>
                </a:lnTo>
                <a:lnTo>
                  <a:pt x="0" y="0"/>
                </a:lnTo>
                <a:close/>
              </a:path>
            </a:pathLst>
          </a:custGeom>
          <a:blipFill>
            <a:blip r:embed="rId10">
              <a:alphaModFix amt="3100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false" rot="0">
            <a:off x="9811723" y="2351749"/>
            <a:ext cx="6145718" cy="6145718"/>
          </a:xfrm>
          <a:custGeom>
            <a:avLst/>
            <a:gdLst/>
            <a:ahLst/>
            <a:cxnLst/>
            <a:rect r="r" b="b" t="t" l="l"/>
            <a:pathLst>
              <a:path h="6145718" w="6145718">
                <a:moveTo>
                  <a:pt x="0" y="0"/>
                </a:moveTo>
                <a:lnTo>
                  <a:pt x="6145718" y="0"/>
                </a:lnTo>
                <a:lnTo>
                  <a:pt x="6145718" y="6145717"/>
                </a:lnTo>
                <a:lnTo>
                  <a:pt x="0" y="6145717"/>
                </a:lnTo>
                <a:lnTo>
                  <a:pt x="0" y="0"/>
                </a:lnTo>
                <a:close/>
              </a:path>
            </a:pathLst>
          </a:custGeom>
          <a:blipFill>
            <a:blip r:embed="rId10">
              <a:alphaModFix amt="28000"/>
              <a:extLst>
                <a:ext uri="{96DAC541-7B7A-43D3-8B79-37D633B846F1}">
                  <asvg:svgBlip xmlns:asvg="http://schemas.microsoft.com/office/drawing/2016/SVG/main" r:embed="rId11"/>
                </a:ext>
              </a:extLst>
            </a:blip>
            <a:stretch>
              <a:fillRect l="0" t="0" r="0" b="0"/>
            </a:stretch>
          </a:blipFill>
        </p:spPr>
      </p:sp>
      <p:sp>
        <p:nvSpPr>
          <p:cNvPr name="Freeform 62" id="62"/>
          <p:cNvSpPr/>
          <p:nvPr/>
        </p:nvSpPr>
        <p:spPr>
          <a:xfrm flipH="false" flipV="false" rot="0">
            <a:off x="8621415" y="2536712"/>
            <a:ext cx="812153" cy="5960755"/>
          </a:xfrm>
          <a:custGeom>
            <a:avLst/>
            <a:gdLst/>
            <a:ahLst/>
            <a:cxnLst/>
            <a:rect r="r" b="b" t="t" l="l"/>
            <a:pathLst>
              <a:path h="5960755" w="812153">
                <a:moveTo>
                  <a:pt x="0" y="0"/>
                </a:moveTo>
                <a:lnTo>
                  <a:pt x="812153" y="0"/>
                </a:lnTo>
                <a:lnTo>
                  <a:pt x="812153" y="5960754"/>
                </a:lnTo>
                <a:lnTo>
                  <a:pt x="0" y="59607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3" id="63"/>
          <p:cNvSpPr/>
          <p:nvPr/>
        </p:nvSpPr>
        <p:spPr>
          <a:xfrm flipH="false" flipV="false" rot="-303501">
            <a:off x="2342838" y="3202953"/>
            <a:ext cx="3075492" cy="4053367"/>
          </a:xfrm>
          <a:custGeom>
            <a:avLst/>
            <a:gdLst/>
            <a:ahLst/>
            <a:cxnLst/>
            <a:rect r="r" b="b" t="t" l="l"/>
            <a:pathLst>
              <a:path h="4053367" w="3075492">
                <a:moveTo>
                  <a:pt x="0" y="0"/>
                </a:moveTo>
                <a:lnTo>
                  <a:pt x="3075493" y="0"/>
                </a:lnTo>
                <a:lnTo>
                  <a:pt x="3075493" y="4053367"/>
                </a:lnTo>
                <a:lnTo>
                  <a:pt x="0" y="40533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64" id="64"/>
          <p:cNvGrpSpPr>
            <a:grpSpLocks noChangeAspect="true"/>
          </p:cNvGrpSpPr>
          <p:nvPr/>
        </p:nvGrpSpPr>
        <p:grpSpPr>
          <a:xfrm rot="-286433">
            <a:off x="2414856" y="3377797"/>
            <a:ext cx="2838107" cy="2986182"/>
            <a:chOff x="0" y="0"/>
            <a:chExt cx="5842000" cy="6146800"/>
          </a:xfrm>
        </p:grpSpPr>
        <p:sp>
          <p:nvSpPr>
            <p:cNvPr name="Freeform 65" id="6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6"/>
              <a:stretch>
                <a:fillRect l="-29036" t="0" r="-29036" b="0"/>
              </a:stretch>
            </a:blipFill>
          </p:spPr>
        </p:sp>
        <p:sp>
          <p:nvSpPr>
            <p:cNvPr name="Freeform 66" id="6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7"/>
              <a:stretch>
                <a:fillRect l="0" t="-286" r="0" b="-286"/>
              </a:stretch>
            </a:blipFill>
          </p:spPr>
        </p:sp>
      </p:grpSp>
      <p:grpSp>
        <p:nvGrpSpPr>
          <p:cNvPr name="Group 67" id="67"/>
          <p:cNvGrpSpPr/>
          <p:nvPr/>
        </p:nvGrpSpPr>
        <p:grpSpPr>
          <a:xfrm rot="0">
            <a:off x="4797089" y="6033698"/>
            <a:ext cx="3586201" cy="2363398"/>
            <a:chOff x="0" y="0"/>
            <a:chExt cx="4781602" cy="3151198"/>
          </a:xfrm>
        </p:grpSpPr>
        <p:grpSp>
          <p:nvGrpSpPr>
            <p:cNvPr name="Group 68" id="68"/>
            <p:cNvGrpSpPr/>
            <p:nvPr/>
          </p:nvGrpSpPr>
          <p:grpSpPr>
            <a:xfrm rot="0">
              <a:off x="0" y="0"/>
              <a:ext cx="4781602" cy="3151198"/>
              <a:chOff x="0" y="0"/>
              <a:chExt cx="906722" cy="597553"/>
            </a:xfrm>
          </p:grpSpPr>
          <p:sp>
            <p:nvSpPr>
              <p:cNvPr name="Freeform 69" id="69"/>
              <p:cNvSpPr/>
              <p:nvPr/>
            </p:nvSpPr>
            <p:spPr>
              <a:xfrm flipH="false" flipV="false" rot="0">
                <a:off x="0" y="0"/>
                <a:ext cx="921912" cy="601791"/>
              </a:xfrm>
              <a:custGeom>
                <a:avLst/>
                <a:gdLst/>
                <a:ahLst/>
                <a:cxnLst/>
                <a:rect r="r" b="b" t="t" l="l"/>
                <a:pathLst>
                  <a:path h="601791" w="921912">
                    <a:moveTo>
                      <a:pt x="514817" y="0"/>
                    </a:moveTo>
                    <a:cubicBezTo>
                      <a:pt x="524763" y="0"/>
                      <a:pt x="534768" y="0"/>
                      <a:pt x="544694" y="0"/>
                    </a:cubicBezTo>
                    <a:cubicBezTo>
                      <a:pt x="623829" y="9980"/>
                      <a:pt x="673285" y="43203"/>
                      <a:pt x="695812" y="97564"/>
                    </a:cubicBezTo>
                    <a:cubicBezTo>
                      <a:pt x="827744" y="90315"/>
                      <a:pt x="921912" y="193105"/>
                      <a:pt x="865209" y="293989"/>
                    </a:cubicBezTo>
                    <a:cubicBezTo>
                      <a:pt x="884648" y="315188"/>
                      <a:pt x="900866" y="338901"/>
                      <a:pt x="906722" y="370728"/>
                    </a:cubicBezTo>
                    <a:cubicBezTo>
                      <a:pt x="906722" y="379845"/>
                      <a:pt x="906722" y="388940"/>
                      <a:pt x="906722" y="398056"/>
                    </a:cubicBezTo>
                    <a:cubicBezTo>
                      <a:pt x="889268" y="479058"/>
                      <a:pt x="814162" y="533794"/>
                      <a:pt x="690857" y="519059"/>
                    </a:cubicBezTo>
                    <a:cubicBezTo>
                      <a:pt x="659132" y="560650"/>
                      <a:pt x="602680" y="601791"/>
                      <a:pt x="514836" y="597114"/>
                    </a:cubicBezTo>
                    <a:cubicBezTo>
                      <a:pt x="469430" y="594383"/>
                      <a:pt x="437842" y="578568"/>
                      <a:pt x="410186" y="559354"/>
                    </a:cubicBezTo>
                    <a:cubicBezTo>
                      <a:pt x="381056" y="575326"/>
                      <a:pt x="349507" y="587860"/>
                      <a:pt x="303925" y="587998"/>
                    </a:cubicBezTo>
                    <a:cubicBezTo>
                      <a:pt x="198469" y="588234"/>
                      <a:pt x="127923" y="526702"/>
                      <a:pt x="126213" y="442300"/>
                    </a:cubicBezTo>
                    <a:cubicBezTo>
                      <a:pt x="58418" y="422556"/>
                      <a:pt x="12501" y="385699"/>
                      <a:pt x="0" y="322633"/>
                    </a:cubicBezTo>
                    <a:cubicBezTo>
                      <a:pt x="0" y="313518"/>
                      <a:pt x="0" y="304382"/>
                      <a:pt x="0" y="295305"/>
                    </a:cubicBezTo>
                    <a:cubicBezTo>
                      <a:pt x="13799" y="232811"/>
                      <a:pt x="57219" y="193556"/>
                      <a:pt x="129515" y="176916"/>
                    </a:cubicBezTo>
                    <a:cubicBezTo>
                      <a:pt x="125171" y="71493"/>
                      <a:pt x="269782" y="5619"/>
                      <a:pt x="388584" y="52063"/>
                    </a:cubicBezTo>
                    <a:cubicBezTo>
                      <a:pt x="416870" y="29096"/>
                      <a:pt x="456889" y="4047"/>
                      <a:pt x="514817" y="0"/>
                    </a:cubicBezTo>
                    <a:close/>
                  </a:path>
                </a:pathLst>
              </a:custGeom>
              <a:solidFill>
                <a:srgbClr val="A8879D"/>
              </a:solidFill>
            </p:spPr>
          </p:sp>
          <p:sp>
            <p:nvSpPr>
              <p:cNvPr name="TextBox 70" id="70"/>
              <p:cNvSpPr txBox="true"/>
              <p:nvPr/>
            </p:nvSpPr>
            <p:spPr>
              <a:xfrm>
                <a:off x="42503" y="61492"/>
                <a:ext cx="821717" cy="450696"/>
              </a:xfrm>
              <a:prstGeom prst="rect">
                <a:avLst/>
              </a:prstGeom>
            </p:spPr>
            <p:txBody>
              <a:bodyPr anchor="ctr" rtlCol="false" tIns="30378" lIns="30378" bIns="30378" rIns="30378"/>
              <a:lstStyle/>
              <a:p>
                <a:pPr algn="ctr">
                  <a:lnSpc>
                    <a:spcPts val="2766"/>
                  </a:lnSpc>
                </a:pPr>
              </a:p>
            </p:txBody>
          </p:sp>
        </p:grpSp>
        <p:grpSp>
          <p:nvGrpSpPr>
            <p:cNvPr name="Group 71" id="71"/>
            <p:cNvGrpSpPr/>
            <p:nvPr/>
          </p:nvGrpSpPr>
          <p:grpSpPr>
            <a:xfrm rot="0">
              <a:off x="154110" y="117057"/>
              <a:ext cx="4473382" cy="2917083"/>
              <a:chOff x="0" y="0"/>
              <a:chExt cx="900798" cy="587408"/>
            </a:xfrm>
          </p:grpSpPr>
          <p:sp>
            <p:nvSpPr>
              <p:cNvPr name="Freeform 72" id="72"/>
              <p:cNvSpPr/>
              <p:nvPr/>
            </p:nvSpPr>
            <p:spPr>
              <a:xfrm flipH="false" flipV="false" rot="0">
                <a:off x="0" y="0"/>
                <a:ext cx="915987" cy="591646"/>
              </a:xfrm>
              <a:custGeom>
                <a:avLst/>
                <a:gdLst/>
                <a:ahLst/>
                <a:cxnLst/>
                <a:rect r="r" b="b" t="t" l="l"/>
                <a:pathLst>
                  <a:path h="591646" w="915987">
                    <a:moveTo>
                      <a:pt x="511453" y="0"/>
                    </a:moveTo>
                    <a:cubicBezTo>
                      <a:pt x="521334" y="0"/>
                      <a:pt x="531274" y="0"/>
                      <a:pt x="541135" y="0"/>
                    </a:cubicBezTo>
                    <a:cubicBezTo>
                      <a:pt x="619753" y="9811"/>
                      <a:pt x="668886" y="42469"/>
                      <a:pt x="691265" y="95908"/>
                    </a:cubicBezTo>
                    <a:cubicBezTo>
                      <a:pt x="822336" y="88781"/>
                      <a:pt x="915987" y="189827"/>
                      <a:pt x="859555" y="288998"/>
                    </a:cubicBezTo>
                    <a:cubicBezTo>
                      <a:pt x="878868" y="309837"/>
                      <a:pt x="894979" y="333147"/>
                      <a:pt x="900798" y="364434"/>
                    </a:cubicBezTo>
                    <a:cubicBezTo>
                      <a:pt x="900798" y="373396"/>
                      <a:pt x="900798" y="382337"/>
                      <a:pt x="900798" y="391298"/>
                    </a:cubicBezTo>
                    <a:cubicBezTo>
                      <a:pt x="883458" y="470925"/>
                      <a:pt x="808842" y="524732"/>
                      <a:pt x="686343" y="510247"/>
                    </a:cubicBezTo>
                    <a:cubicBezTo>
                      <a:pt x="654825" y="551132"/>
                      <a:pt x="598742" y="591646"/>
                      <a:pt x="511472" y="586976"/>
                    </a:cubicBezTo>
                    <a:cubicBezTo>
                      <a:pt x="466363" y="584292"/>
                      <a:pt x="434981" y="568746"/>
                      <a:pt x="407506" y="549858"/>
                    </a:cubicBezTo>
                    <a:cubicBezTo>
                      <a:pt x="378566" y="565558"/>
                      <a:pt x="347224" y="577880"/>
                      <a:pt x="301939" y="578016"/>
                    </a:cubicBezTo>
                    <a:cubicBezTo>
                      <a:pt x="197172" y="578248"/>
                      <a:pt x="127087" y="517760"/>
                      <a:pt x="125388" y="434791"/>
                    </a:cubicBezTo>
                    <a:cubicBezTo>
                      <a:pt x="58037" y="415382"/>
                      <a:pt x="12420" y="379151"/>
                      <a:pt x="0" y="317156"/>
                    </a:cubicBezTo>
                    <a:cubicBezTo>
                      <a:pt x="0" y="308195"/>
                      <a:pt x="0" y="299215"/>
                      <a:pt x="0" y="290292"/>
                    </a:cubicBezTo>
                    <a:cubicBezTo>
                      <a:pt x="13709" y="228859"/>
                      <a:pt x="56845" y="190270"/>
                      <a:pt x="128669" y="173912"/>
                    </a:cubicBezTo>
                    <a:cubicBezTo>
                      <a:pt x="124353" y="70280"/>
                      <a:pt x="268020" y="5523"/>
                      <a:pt x="386045" y="51179"/>
                    </a:cubicBezTo>
                    <a:cubicBezTo>
                      <a:pt x="414146" y="28602"/>
                      <a:pt x="453904" y="3978"/>
                      <a:pt x="511453" y="0"/>
                    </a:cubicBezTo>
                    <a:close/>
                  </a:path>
                </a:pathLst>
              </a:custGeom>
              <a:solidFill>
                <a:srgbClr val="A8879D"/>
              </a:solidFill>
              <a:ln w="38100" cap="sq">
                <a:solidFill>
                  <a:srgbClr val="FFFFFF"/>
                </a:solidFill>
                <a:prstDash val="sysDot"/>
                <a:miter/>
              </a:ln>
            </p:spPr>
          </p:sp>
          <p:sp>
            <p:nvSpPr>
              <p:cNvPr name="TextBox 73" id="73"/>
              <p:cNvSpPr txBox="true"/>
              <p:nvPr/>
            </p:nvSpPr>
            <p:spPr>
              <a:xfrm>
                <a:off x="42225" y="59801"/>
                <a:ext cx="816348" cy="443692"/>
              </a:xfrm>
              <a:prstGeom prst="rect">
                <a:avLst/>
              </a:prstGeom>
            </p:spPr>
            <p:txBody>
              <a:bodyPr anchor="ctr" rtlCol="false" tIns="30378" lIns="30378" bIns="30378" rIns="30378"/>
              <a:lstStyle/>
              <a:p>
                <a:pPr algn="ctr">
                  <a:lnSpc>
                    <a:spcPts val="2766"/>
                  </a:lnSpc>
                </a:pPr>
              </a:p>
            </p:txBody>
          </p:sp>
        </p:grpSp>
      </p:grpSp>
      <p:sp>
        <p:nvSpPr>
          <p:cNvPr name="Freeform 74" id="74"/>
          <p:cNvSpPr/>
          <p:nvPr/>
        </p:nvSpPr>
        <p:spPr>
          <a:xfrm flipH="false" flipV="false" rot="5083040">
            <a:off x="5880324" y="3695712"/>
            <a:ext cx="1868417" cy="1995639"/>
          </a:xfrm>
          <a:custGeom>
            <a:avLst/>
            <a:gdLst/>
            <a:ahLst/>
            <a:cxnLst/>
            <a:rect r="r" b="b" t="t" l="l"/>
            <a:pathLst>
              <a:path h="1995639" w="1868417">
                <a:moveTo>
                  <a:pt x="0" y="0"/>
                </a:moveTo>
                <a:lnTo>
                  <a:pt x="1868416" y="0"/>
                </a:lnTo>
                <a:lnTo>
                  <a:pt x="1868416" y="1995639"/>
                </a:lnTo>
                <a:lnTo>
                  <a:pt x="0" y="199563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75" id="75"/>
          <p:cNvSpPr txBox="true"/>
          <p:nvPr/>
        </p:nvSpPr>
        <p:spPr>
          <a:xfrm rot="-292348">
            <a:off x="2791832" y="6499104"/>
            <a:ext cx="1884177" cy="463296"/>
          </a:xfrm>
          <a:prstGeom prst="rect">
            <a:avLst/>
          </a:prstGeom>
        </p:spPr>
        <p:txBody>
          <a:bodyPr anchor="t" rtlCol="false" tIns="0" lIns="0" bIns="0" rIns="0">
            <a:spAutoFit/>
          </a:bodyPr>
          <a:lstStyle/>
          <a:p>
            <a:pPr algn="ctr">
              <a:lnSpc>
                <a:spcPts val="3760"/>
              </a:lnSpc>
            </a:pPr>
            <a:r>
              <a:rPr lang="en-US" sz="2685">
                <a:solidFill>
                  <a:srgbClr val="000000"/>
                </a:solidFill>
                <a:latin typeface="Lulu Font TH"/>
              </a:rPr>
              <a:t>CENGKEH</a:t>
            </a:r>
          </a:p>
        </p:txBody>
      </p:sp>
      <p:sp>
        <p:nvSpPr>
          <p:cNvPr name="TextBox 76" id="76"/>
          <p:cNvSpPr txBox="true"/>
          <p:nvPr/>
        </p:nvSpPr>
        <p:spPr>
          <a:xfrm rot="0">
            <a:off x="9576443" y="2549865"/>
            <a:ext cx="6835819" cy="715012"/>
          </a:xfrm>
          <a:prstGeom prst="rect">
            <a:avLst/>
          </a:prstGeom>
        </p:spPr>
        <p:txBody>
          <a:bodyPr anchor="t" rtlCol="false" tIns="0" lIns="0" bIns="0" rIns="0">
            <a:spAutoFit/>
          </a:bodyPr>
          <a:lstStyle/>
          <a:p>
            <a:pPr algn="ctr">
              <a:lnSpc>
                <a:spcPts val="2605"/>
              </a:lnSpc>
            </a:pPr>
            <a:r>
              <a:rPr lang="en-US" sz="3340" spc="280">
                <a:solidFill>
                  <a:srgbClr val="000000"/>
                </a:solidFill>
                <a:latin typeface="Avatar"/>
              </a:rPr>
              <a:t>PROJECT METHODE MORFOLOGI 2024</a:t>
            </a:r>
          </a:p>
        </p:txBody>
      </p:sp>
      <p:sp>
        <p:nvSpPr>
          <p:cNvPr name="TextBox 77" id="77"/>
          <p:cNvSpPr txBox="true"/>
          <p:nvPr/>
        </p:nvSpPr>
        <p:spPr>
          <a:xfrm rot="0">
            <a:off x="8897389" y="4602916"/>
            <a:ext cx="8756548" cy="3276187"/>
          </a:xfrm>
          <a:prstGeom prst="rect">
            <a:avLst/>
          </a:prstGeom>
        </p:spPr>
        <p:txBody>
          <a:bodyPr anchor="t" rtlCol="false" tIns="0" lIns="0" bIns="0" rIns="0">
            <a:spAutoFit/>
          </a:bodyPr>
          <a:lstStyle/>
          <a:p>
            <a:pPr algn="ctr">
              <a:lnSpc>
                <a:spcPts val="3697"/>
              </a:lnSpc>
            </a:pPr>
            <a:r>
              <a:rPr lang="en-US" sz="2641">
                <a:solidFill>
                  <a:srgbClr val="000000"/>
                </a:solidFill>
                <a:latin typeface="Lulu Font TH"/>
              </a:rPr>
              <a:t>NADIA NUR SYIYAMITA </a:t>
            </a:r>
          </a:p>
          <a:p>
            <a:pPr algn="ctr">
              <a:lnSpc>
                <a:spcPts val="3697"/>
              </a:lnSpc>
            </a:pPr>
            <a:r>
              <a:rPr lang="en-US" sz="2641">
                <a:solidFill>
                  <a:srgbClr val="000000"/>
                </a:solidFill>
                <a:latin typeface="Lulu Font TH"/>
              </a:rPr>
              <a:t>E1J023012</a:t>
            </a:r>
          </a:p>
          <a:p>
            <a:pPr algn="ctr">
              <a:lnSpc>
                <a:spcPts val="3977"/>
              </a:lnSpc>
            </a:pPr>
          </a:p>
          <a:p>
            <a:pPr algn="ctr">
              <a:lnSpc>
                <a:spcPts val="3697"/>
              </a:lnSpc>
            </a:pPr>
            <a:r>
              <a:rPr lang="en-US" sz="2641">
                <a:solidFill>
                  <a:srgbClr val="000000"/>
                </a:solidFill>
                <a:latin typeface="Lulu Font TH"/>
              </a:rPr>
              <a:t>Dosen Pengampu :</a:t>
            </a:r>
          </a:p>
          <a:p>
            <a:pPr algn="ctr">
              <a:lnSpc>
                <a:spcPts val="3697"/>
              </a:lnSpc>
            </a:pPr>
            <a:r>
              <a:rPr lang="en-US" sz="2641">
                <a:solidFill>
                  <a:srgbClr val="000000"/>
                </a:solidFill>
                <a:latin typeface="Lulu Font TH"/>
              </a:rPr>
              <a:t>Dr. Ir. Uswatun Nurjanah, M.P</a:t>
            </a:r>
          </a:p>
          <a:p>
            <a:pPr algn="ctr">
              <a:lnSpc>
                <a:spcPts val="3697"/>
              </a:lnSpc>
            </a:pPr>
          </a:p>
          <a:p>
            <a:pPr algn="ctr">
              <a:lnSpc>
                <a:spcPts val="3697"/>
              </a:lnSpc>
            </a:pPr>
          </a:p>
        </p:txBody>
      </p:sp>
      <p:sp>
        <p:nvSpPr>
          <p:cNvPr name="TextBox 78" id="78"/>
          <p:cNvSpPr txBox="true"/>
          <p:nvPr/>
        </p:nvSpPr>
        <p:spPr>
          <a:xfrm rot="0">
            <a:off x="5372301" y="6858126"/>
            <a:ext cx="2607871" cy="638343"/>
          </a:xfrm>
          <a:prstGeom prst="rect">
            <a:avLst/>
          </a:prstGeom>
        </p:spPr>
        <p:txBody>
          <a:bodyPr anchor="t" rtlCol="false" tIns="0" lIns="0" bIns="0" rIns="0">
            <a:spAutoFit/>
          </a:bodyPr>
          <a:lstStyle/>
          <a:p>
            <a:pPr algn="ctr">
              <a:lnSpc>
                <a:spcPts val="5204"/>
              </a:lnSpc>
            </a:pPr>
            <a:r>
              <a:rPr lang="en-US" sz="3717">
                <a:solidFill>
                  <a:srgbClr val="FFFFFF"/>
                </a:solidFill>
                <a:latin typeface="Lulu Font TH"/>
              </a:rPr>
              <a:t>BOTANI</a:t>
            </a:r>
          </a:p>
        </p:txBody>
      </p:sp>
      <p:sp>
        <p:nvSpPr>
          <p:cNvPr name="TextBox 79" id="79"/>
          <p:cNvSpPr txBox="true"/>
          <p:nvPr/>
        </p:nvSpPr>
        <p:spPr>
          <a:xfrm rot="0">
            <a:off x="10913761" y="3512703"/>
            <a:ext cx="4723805" cy="842388"/>
          </a:xfrm>
          <a:prstGeom prst="rect">
            <a:avLst/>
          </a:prstGeom>
        </p:spPr>
        <p:txBody>
          <a:bodyPr anchor="t" rtlCol="false" tIns="0" lIns="0" bIns="0" rIns="0">
            <a:spAutoFit/>
          </a:bodyPr>
          <a:lstStyle/>
          <a:p>
            <a:pPr algn="ctr">
              <a:lnSpc>
                <a:spcPts val="3094"/>
              </a:lnSpc>
            </a:pPr>
            <a:r>
              <a:rPr lang="en-US" sz="2210">
                <a:solidFill>
                  <a:srgbClr val="000000"/>
                </a:solidFill>
                <a:latin typeface="Arapey"/>
              </a:rPr>
              <a:t>CENGKEH (Syzygium aromaticum L. Merr)</a:t>
            </a:r>
          </a:p>
          <a:p>
            <a:pPr algn="ctr">
              <a:lnSpc>
                <a:spcPts val="3794"/>
              </a:lnSpc>
              <a:spcBef>
                <a:spcPct val="0"/>
              </a:spcBef>
            </a:pPr>
            <a:r>
              <a:rPr lang="en-US" sz="2710">
                <a:solidFill>
                  <a:srgbClr val="000000"/>
                </a:solidFill>
                <a:latin typeface="Arapey"/>
              </a:rPr>
              <a:t>MYRTACEAE</a:t>
            </a:r>
          </a:p>
        </p:txBody>
      </p:sp>
      <p:sp>
        <p:nvSpPr>
          <p:cNvPr name="TextBox 80" id="80"/>
          <p:cNvSpPr txBox="true"/>
          <p:nvPr/>
        </p:nvSpPr>
        <p:spPr>
          <a:xfrm rot="0">
            <a:off x="9857753" y="7314888"/>
            <a:ext cx="6835819" cy="1479871"/>
          </a:xfrm>
          <a:prstGeom prst="rect">
            <a:avLst/>
          </a:prstGeom>
        </p:spPr>
        <p:txBody>
          <a:bodyPr anchor="t" rtlCol="false" tIns="0" lIns="0" bIns="0" rIns="0">
            <a:spAutoFit/>
          </a:bodyPr>
          <a:lstStyle/>
          <a:p>
            <a:pPr algn="ctr">
              <a:lnSpc>
                <a:spcPts val="2957"/>
              </a:lnSpc>
            </a:pPr>
            <a:r>
              <a:rPr lang="en-US" sz="2112">
                <a:solidFill>
                  <a:srgbClr val="000000"/>
                </a:solidFill>
                <a:latin typeface="Hey Gotcha!"/>
              </a:rPr>
              <a:t>PROGRAM STUDI AGROEKOTEKNOLOGI</a:t>
            </a:r>
          </a:p>
          <a:p>
            <a:pPr algn="ctr">
              <a:lnSpc>
                <a:spcPts val="2957"/>
              </a:lnSpc>
            </a:pPr>
            <a:r>
              <a:rPr lang="en-US" sz="2112">
                <a:solidFill>
                  <a:srgbClr val="000000"/>
                </a:solidFill>
                <a:latin typeface="Hey Gotcha!"/>
              </a:rPr>
              <a:t>FAKULTAS PERTANIAN</a:t>
            </a:r>
          </a:p>
          <a:p>
            <a:pPr algn="ctr">
              <a:lnSpc>
                <a:spcPts val="2957"/>
              </a:lnSpc>
            </a:pPr>
            <a:r>
              <a:rPr lang="en-US" sz="2112">
                <a:solidFill>
                  <a:srgbClr val="000000"/>
                </a:solidFill>
                <a:latin typeface="Hey Gotcha!"/>
              </a:rPr>
              <a:t>UNIVERSITAS BENGKULU</a:t>
            </a:r>
          </a:p>
          <a:p>
            <a:pPr algn="ctr">
              <a:lnSpc>
                <a:spcPts val="2957"/>
              </a:lnSpc>
            </a:pPr>
            <a:r>
              <a:rPr lang="en-US" sz="2112">
                <a:solidFill>
                  <a:srgbClr val="000000"/>
                </a:solidFill>
                <a:latin typeface="Hey Gotcha!"/>
              </a:rPr>
              <a: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993413" y="1818603"/>
            <a:ext cx="1645087" cy="7212009"/>
            <a:chOff x="0" y="0"/>
            <a:chExt cx="2193450" cy="9616012"/>
          </a:xfrm>
        </p:grpSpPr>
        <p:grpSp>
          <p:nvGrpSpPr>
            <p:cNvPr name="Group 17" id="17"/>
            <p:cNvGrpSpPr/>
            <p:nvPr/>
          </p:nvGrpSpPr>
          <p:grpSpPr>
            <a:xfrm rot="6302">
              <a:off x="4873" y="2000"/>
              <a:ext cx="2183704" cy="1600587"/>
              <a:chOff x="0" y="0"/>
              <a:chExt cx="438371" cy="321312"/>
            </a:xfrm>
          </p:grpSpPr>
          <p:sp>
            <p:nvSpPr>
              <p:cNvPr name="Freeform 18" id="18"/>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4873" y="1604285"/>
              <a:ext cx="2183704" cy="1600587"/>
              <a:chOff x="0" y="0"/>
              <a:chExt cx="438371" cy="321312"/>
            </a:xfrm>
          </p:grpSpPr>
          <p:sp>
            <p:nvSpPr>
              <p:cNvPr name="Freeform 21" id="21"/>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4873" y="3206570"/>
              <a:ext cx="2183704" cy="1600587"/>
              <a:chOff x="0" y="0"/>
              <a:chExt cx="438371" cy="321312"/>
            </a:xfrm>
          </p:grpSpPr>
          <p:sp>
            <p:nvSpPr>
              <p:cNvPr name="Freeform 24" id="24"/>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5" y="4808855"/>
              <a:ext cx="2183704" cy="1600587"/>
              <a:chOff x="0" y="0"/>
              <a:chExt cx="438371" cy="321312"/>
            </a:xfrm>
          </p:grpSpPr>
          <p:sp>
            <p:nvSpPr>
              <p:cNvPr name="Freeform 27" id="27"/>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4873" y="6411140"/>
              <a:ext cx="2183704" cy="1600587"/>
              <a:chOff x="0" y="0"/>
              <a:chExt cx="438371" cy="321312"/>
            </a:xfrm>
          </p:grpSpPr>
          <p:sp>
            <p:nvSpPr>
              <p:cNvPr name="Freeform 30" id="30"/>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8280" y="8013425"/>
              <a:ext cx="2183704" cy="1600587"/>
              <a:chOff x="0" y="0"/>
              <a:chExt cx="438371" cy="321312"/>
            </a:xfrm>
          </p:grpSpPr>
          <p:sp>
            <p:nvSpPr>
              <p:cNvPr name="Freeform 33" id="33"/>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5393697">
            <a:off x="1340715" y="1181021"/>
            <a:ext cx="636094" cy="1097456"/>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38" id="38"/>
          <p:cNvGrpSpPr/>
          <p:nvPr/>
        </p:nvGrpSpPr>
        <p:grpSpPr>
          <a:xfrm rot="6302">
            <a:off x="1744169" y="1741369"/>
            <a:ext cx="15451498" cy="7292903"/>
            <a:chOff x="0" y="0"/>
            <a:chExt cx="4115575" cy="1942497"/>
          </a:xfrm>
        </p:grpSpPr>
        <p:sp>
          <p:nvSpPr>
            <p:cNvPr name="Freeform 39" id="39"/>
            <p:cNvSpPr/>
            <p:nvPr/>
          </p:nvSpPr>
          <p:spPr>
            <a:xfrm flipH="false" flipV="false" rot="0">
              <a:off x="0" y="0"/>
              <a:ext cx="4115576" cy="1942497"/>
            </a:xfrm>
            <a:custGeom>
              <a:avLst/>
              <a:gdLst/>
              <a:ahLst/>
              <a:cxnLst/>
              <a:rect r="r" b="b" t="t" l="l"/>
              <a:pathLst>
                <a:path h="1942497" w="4115576">
                  <a:moveTo>
                    <a:pt x="0" y="0"/>
                  </a:moveTo>
                  <a:lnTo>
                    <a:pt x="4115576" y="0"/>
                  </a:lnTo>
                  <a:lnTo>
                    <a:pt x="4115576" y="1942497"/>
                  </a:lnTo>
                  <a:lnTo>
                    <a:pt x="0" y="1942497"/>
                  </a:lnTo>
                  <a:close/>
                </a:path>
              </a:pathLst>
            </a:custGeom>
            <a:solidFill>
              <a:srgbClr val="EFE6D5"/>
            </a:solidFill>
            <a:ln cap="sq">
              <a:noFill/>
              <a:prstDash val="solid"/>
              <a:miter/>
            </a:ln>
          </p:spPr>
        </p:sp>
        <p:sp>
          <p:nvSpPr>
            <p:cNvPr name="TextBox 40" id="40"/>
            <p:cNvSpPr txBox="true"/>
            <p:nvPr/>
          </p:nvSpPr>
          <p:spPr>
            <a:xfrm>
              <a:off x="0" y="-38100"/>
              <a:ext cx="4115575" cy="198059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6302">
            <a:off x="998299" y="1730953"/>
            <a:ext cx="1320925" cy="7292858"/>
            <a:chOff x="0" y="0"/>
            <a:chExt cx="351834" cy="1942485"/>
          </a:xfrm>
        </p:grpSpPr>
        <p:sp>
          <p:nvSpPr>
            <p:cNvPr name="Freeform 42" id="42"/>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86BDB9"/>
            </a:solidFill>
            <a:ln w="142875" cap="sq">
              <a:solidFill>
                <a:srgbClr val="EFE6D5"/>
              </a:solidFill>
              <a:prstDash val="solid"/>
              <a:miter/>
            </a:ln>
          </p:spPr>
        </p:sp>
        <p:sp>
          <p:nvSpPr>
            <p:cNvPr name="TextBox 43" id="43"/>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0">
            <a:off x="1737497" y="2397005"/>
            <a:ext cx="812153" cy="5960755"/>
          </a:xfrm>
          <a:custGeom>
            <a:avLst/>
            <a:gdLst/>
            <a:ahLst/>
            <a:cxnLst/>
            <a:rect r="r" b="b" t="t" l="l"/>
            <a:pathLst>
              <a:path h="5960755" w="812153">
                <a:moveTo>
                  <a:pt x="0" y="0"/>
                </a:moveTo>
                <a:lnTo>
                  <a:pt x="812153" y="0"/>
                </a:lnTo>
                <a:lnTo>
                  <a:pt x="812153" y="5960755"/>
                </a:lnTo>
                <a:lnTo>
                  <a:pt x="0" y="5960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5" id="45"/>
          <p:cNvGrpSpPr/>
          <p:nvPr/>
        </p:nvGrpSpPr>
        <p:grpSpPr>
          <a:xfrm rot="0">
            <a:off x="3045813" y="2048801"/>
            <a:ext cx="12371998" cy="6448665"/>
            <a:chOff x="0" y="0"/>
            <a:chExt cx="16495997" cy="8598220"/>
          </a:xfrm>
        </p:grpSpPr>
        <p:sp>
          <p:nvSpPr>
            <p:cNvPr name="Freeform 46" id="46"/>
            <p:cNvSpPr/>
            <p:nvPr/>
          </p:nvSpPr>
          <p:spPr>
            <a:xfrm flipH="false" flipV="false" rot="0">
              <a:off x="0" y="29379"/>
              <a:ext cx="8568842" cy="8568842"/>
            </a:xfrm>
            <a:custGeom>
              <a:avLst/>
              <a:gdLst/>
              <a:ahLst/>
              <a:cxnLst/>
              <a:rect r="r" b="b" t="t" l="l"/>
              <a:pathLst>
                <a:path h="8568842" w="8568842">
                  <a:moveTo>
                    <a:pt x="0" y="0"/>
                  </a:moveTo>
                  <a:lnTo>
                    <a:pt x="8568842" y="0"/>
                  </a:lnTo>
                  <a:lnTo>
                    <a:pt x="8568842" y="8568841"/>
                  </a:lnTo>
                  <a:lnTo>
                    <a:pt x="0" y="8568841"/>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7927156" y="0"/>
              <a:ext cx="8568842" cy="8568842"/>
            </a:xfrm>
            <a:custGeom>
              <a:avLst/>
              <a:gdLst/>
              <a:ahLst/>
              <a:cxnLst/>
              <a:rect r="r" b="b" t="t" l="l"/>
              <a:pathLst>
                <a:path h="8568842" w="8568842">
                  <a:moveTo>
                    <a:pt x="0" y="0"/>
                  </a:moveTo>
                  <a:lnTo>
                    <a:pt x="8568841" y="0"/>
                  </a:lnTo>
                  <a:lnTo>
                    <a:pt x="8568841" y="8568842"/>
                  </a:lnTo>
                  <a:lnTo>
                    <a:pt x="0" y="8568842"/>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grpSp>
      <p:sp>
        <p:nvSpPr>
          <p:cNvPr name="Freeform 48" id="48"/>
          <p:cNvSpPr/>
          <p:nvPr/>
        </p:nvSpPr>
        <p:spPr>
          <a:xfrm flipH="false" flipV="false" rot="0">
            <a:off x="10228051" y="2397005"/>
            <a:ext cx="3654229" cy="3719317"/>
          </a:xfrm>
          <a:custGeom>
            <a:avLst/>
            <a:gdLst/>
            <a:ahLst/>
            <a:cxnLst/>
            <a:rect r="r" b="b" t="t" l="l"/>
            <a:pathLst>
              <a:path h="3719317" w="3654229">
                <a:moveTo>
                  <a:pt x="0" y="0"/>
                </a:moveTo>
                <a:lnTo>
                  <a:pt x="3654228" y="0"/>
                </a:lnTo>
                <a:lnTo>
                  <a:pt x="3654228" y="3719317"/>
                </a:lnTo>
                <a:lnTo>
                  <a:pt x="0" y="3719317"/>
                </a:lnTo>
                <a:lnTo>
                  <a:pt x="0" y="0"/>
                </a:lnTo>
                <a:close/>
              </a:path>
            </a:pathLst>
          </a:custGeom>
          <a:blipFill>
            <a:blip r:embed="rId14"/>
            <a:stretch>
              <a:fillRect l="0" t="0" r="0" b="0"/>
            </a:stretch>
          </a:blipFill>
        </p:spPr>
      </p:sp>
      <p:sp>
        <p:nvSpPr>
          <p:cNvPr name="Freeform 49" id="49"/>
          <p:cNvSpPr/>
          <p:nvPr/>
        </p:nvSpPr>
        <p:spPr>
          <a:xfrm flipH="false" flipV="false" rot="0">
            <a:off x="11076213" y="2892551"/>
            <a:ext cx="2083342" cy="2380583"/>
          </a:xfrm>
          <a:custGeom>
            <a:avLst/>
            <a:gdLst/>
            <a:ahLst/>
            <a:cxnLst/>
            <a:rect r="r" b="b" t="t" l="l"/>
            <a:pathLst>
              <a:path h="2380583" w="2083342">
                <a:moveTo>
                  <a:pt x="0" y="0"/>
                </a:moveTo>
                <a:lnTo>
                  <a:pt x="2083342" y="0"/>
                </a:lnTo>
                <a:lnTo>
                  <a:pt x="2083342" y="2380583"/>
                </a:lnTo>
                <a:lnTo>
                  <a:pt x="0" y="2380583"/>
                </a:lnTo>
                <a:lnTo>
                  <a:pt x="0" y="0"/>
                </a:lnTo>
                <a:close/>
              </a:path>
            </a:pathLst>
          </a:custGeom>
          <a:blipFill>
            <a:blip r:embed="rId15"/>
            <a:stretch>
              <a:fillRect l="0" t="-8067" r="-15556" b="-6362"/>
            </a:stretch>
          </a:blipFill>
        </p:spPr>
      </p:sp>
      <p:sp>
        <p:nvSpPr>
          <p:cNvPr name="TextBox 50" id="50"/>
          <p:cNvSpPr txBox="true"/>
          <p:nvPr/>
        </p:nvSpPr>
        <p:spPr>
          <a:xfrm rot="0">
            <a:off x="3823175" y="1475702"/>
            <a:ext cx="10817275" cy="573099"/>
          </a:xfrm>
          <a:prstGeom prst="rect">
            <a:avLst/>
          </a:prstGeom>
        </p:spPr>
        <p:txBody>
          <a:bodyPr anchor="t" rtlCol="false" tIns="0" lIns="0" bIns="0" rIns="0">
            <a:spAutoFit/>
          </a:bodyPr>
          <a:lstStyle/>
          <a:p>
            <a:pPr algn="ctr">
              <a:lnSpc>
                <a:spcPts val="4636"/>
              </a:lnSpc>
              <a:spcBef>
                <a:spcPct val="0"/>
              </a:spcBef>
            </a:pPr>
            <a:r>
              <a:rPr lang="en-US" sz="3312">
                <a:solidFill>
                  <a:srgbClr val="000000"/>
                </a:solidFill>
                <a:latin typeface="Avatar"/>
              </a:rPr>
              <a:t>MORFOLOGI ORGANA METAMORPHA DAN ASESORIA</a:t>
            </a:r>
          </a:p>
        </p:txBody>
      </p:sp>
      <p:sp>
        <p:nvSpPr>
          <p:cNvPr name="TextBox 51" id="51"/>
          <p:cNvSpPr txBox="true"/>
          <p:nvPr/>
        </p:nvSpPr>
        <p:spPr>
          <a:xfrm rot="0">
            <a:off x="3045813" y="3014107"/>
            <a:ext cx="5610655" cy="1313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A. ORGANA METAMORPHA</a:t>
            </a:r>
          </a:p>
          <a:p>
            <a:pPr algn="just" marL="412818" indent="-206409" lvl="1">
              <a:lnSpc>
                <a:spcPts val="2676"/>
              </a:lnSpc>
              <a:spcBef>
                <a:spcPct val="0"/>
              </a:spcBef>
              <a:buFont typeface="Arial"/>
              <a:buChar char="•"/>
            </a:pPr>
            <a:r>
              <a:rPr lang="en-US" sz="1912">
                <a:solidFill>
                  <a:srgbClr val="000000"/>
                </a:solidFill>
                <a:latin typeface="Lulu Font TH"/>
              </a:rPr>
              <a:t>Kuncup bunga : cengkeh memiliki kuncup bunga, yaitu kuncup yang menjadi bunga atau kuncup tidak berkembang menjadi tunas</a:t>
            </a:r>
          </a:p>
        </p:txBody>
      </p:sp>
      <p:sp>
        <p:nvSpPr>
          <p:cNvPr name="TextBox 52" id="52"/>
          <p:cNvSpPr txBox="true"/>
          <p:nvPr/>
        </p:nvSpPr>
        <p:spPr>
          <a:xfrm rot="0">
            <a:off x="3045813" y="5396032"/>
            <a:ext cx="6686938" cy="304324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B. ORGANA ASESORIA</a:t>
            </a:r>
          </a:p>
          <a:p>
            <a:pPr algn="just">
              <a:lnSpc>
                <a:spcPts val="3096"/>
              </a:lnSpc>
              <a:spcBef>
                <a:spcPct val="0"/>
              </a:spcBef>
            </a:pPr>
            <a:r>
              <a:rPr lang="en-US" sz="2212">
                <a:solidFill>
                  <a:srgbClr val="000000"/>
                </a:solidFill>
                <a:latin typeface="Lulu Font TH"/>
              </a:rPr>
              <a:t>Cengkeh memiliki organa asesoria berupa trikoma, yaitu struktur rambut kecil pada permukaan kelopak benang sari dan putik. Untuk melindungi dari herbivora dan patogen, dan dapat membantu menyerap air dan nutrisi. Trikoma pada cengkeh tidak dapat dilihat dengan mata telanjang, karena ukurannya yang halus dan kecil</a:t>
            </a:r>
          </a:p>
        </p:txBody>
      </p:sp>
      <p:sp>
        <p:nvSpPr>
          <p:cNvPr name="TextBox 53" id="53"/>
          <p:cNvSpPr txBox="true"/>
          <p:nvPr/>
        </p:nvSpPr>
        <p:spPr>
          <a:xfrm rot="0">
            <a:off x="11330806" y="5386507"/>
            <a:ext cx="1574155" cy="282903"/>
          </a:xfrm>
          <a:prstGeom prst="rect">
            <a:avLst/>
          </a:prstGeom>
        </p:spPr>
        <p:txBody>
          <a:bodyPr anchor="t" rtlCol="false" tIns="0" lIns="0" bIns="0" rIns="0">
            <a:spAutoFit/>
          </a:bodyPr>
          <a:lstStyle/>
          <a:p>
            <a:pPr algn="ctr">
              <a:lnSpc>
                <a:spcPts val="2256"/>
              </a:lnSpc>
              <a:spcBef>
                <a:spcPct val="0"/>
              </a:spcBef>
            </a:pPr>
            <a:r>
              <a:rPr lang="en-US" sz="1612">
                <a:solidFill>
                  <a:srgbClr val="000000"/>
                </a:solidFill>
                <a:latin typeface="Calgary"/>
              </a:rPr>
              <a:t>KUNCUP BUNGA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4752412" y="-1560702"/>
            <a:ext cx="640094" cy="6591723"/>
            <a:chOff x="0" y="0"/>
            <a:chExt cx="853458" cy="8788964"/>
          </a:xfrm>
        </p:grpSpPr>
        <p:grpSp>
          <p:nvGrpSpPr>
            <p:cNvPr name="Group 17" id="17"/>
            <p:cNvGrpSpPr/>
            <p:nvPr/>
          </p:nvGrpSpPr>
          <p:grpSpPr>
            <a:xfrm rot="6302">
              <a:off x="2666" y="776"/>
              <a:ext cx="848125" cy="1463275"/>
              <a:chOff x="0" y="0"/>
              <a:chExt cx="186235" cy="321312"/>
            </a:xfrm>
          </p:grpSpPr>
          <p:sp>
            <p:nvSpPr>
              <p:cNvPr name="Freeform 18" id="18"/>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2666" y="1465603"/>
              <a:ext cx="848125" cy="1463275"/>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666" y="2930431"/>
              <a:ext cx="848125" cy="1463275"/>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341" y="4395258"/>
              <a:ext cx="848125" cy="1463275"/>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666" y="5860085"/>
              <a:ext cx="848125" cy="1463275"/>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3992" y="7324913"/>
              <a:ext cx="848125" cy="1463275"/>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0">
            <a:off x="15993413" y="1819467"/>
            <a:ext cx="700159" cy="7210282"/>
            <a:chOff x="0" y="0"/>
            <a:chExt cx="933546" cy="9613709"/>
          </a:xfrm>
        </p:grpSpPr>
        <p:grpSp>
          <p:nvGrpSpPr>
            <p:cNvPr name="Group 36" id="36"/>
            <p:cNvGrpSpPr/>
            <p:nvPr/>
          </p:nvGrpSpPr>
          <p:grpSpPr>
            <a:xfrm rot="6302">
              <a:off x="2917" y="849"/>
              <a:ext cx="927712" cy="1600587"/>
              <a:chOff x="0" y="0"/>
              <a:chExt cx="186235" cy="321312"/>
            </a:xfrm>
          </p:grpSpPr>
          <p:sp>
            <p:nvSpPr>
              <p:cNvPr name="Freeform 37" id="3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38" id="3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9" id="39"/>
            <p:cNvGrpSpPr/>
            <p:nvPr/>
          </p:nvGrpSpPr>
          <p:grpSpPr>
            <a:xfrm rot="6302">
              <a:off x="2917" y="1603134"/>
              <a:ext cx="927712" cy="1600587"/>
              <a:chOff x="0" y="0"/>
              <a:chExt cx="186235" cy="321312"/>
            </a:xfrm>
          </p:grpSpPr>
          <p:sp>
            <p:nvSpPr>
              <p:cNvPr name="Freeform 40" id="4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41" id="4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2" id="42"/>
            <p:cNvGrpSpPr/>
            <p:nvPr/>
          </p:nvGrpSpPr>
          <p:grpSpPr>
            <a:xfrm rot="6302">
              <a:off x="2917" y="3205419"/>
              <a:ext cx="927712" cy="1600587"/>
              <a:chOff x="0" y="0"/>
              <a:chExt cx="186235" cy="321312"/>
            </a:xfrm>
          </p:grpSpPr>
          <p:sp>
            <p:nvSpPr>
              <p:cNvPr name="Freeform 43" id="4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44" id="4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5" id="45"/>
            <p:cNvGrpSpPr/>
            <p:nvPr/>
          </p:nvGrpSpPr>
          <p:grpSpPr>
            <a:xfrm rot="6302">
              <a:off x="1466" y="4807704"/>
              <a:ext cx="927712" cy="1600587"/>
              <a:chOff x="0" y="0"/>
              <a:chExt cx="186235" cy="321312"/>
            </a:xfrm>
          </p:grpSpPr>
          <p:sp>
            <p:nvSpPr>
              <p:cNvPr name="Freeform 46" id="4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47" id="47"/>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8" id="48"/>
            <p:cNvGrpSpPr/>
            <p:nvPr/>
          </p:nvGrpSpPr>
          <p:grpSpPr>
            <a:xfrm rot="6302">
              <a:off x="2917" y="6409988"/>
              <a:ext cx="927712" cy="1600587"/>
              <a:chOff x="0" y="0"/>
              <a:chExt cx="186235" cy="321312"/>
            </a:xfrm>
          </p:grpSpPr>
          <p:sp>
            <p:nvSpPr>
              <p:cNvPr name="Freeform 49" id="49"/>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50" id="50"/>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51" id="51"/>
            <p:cNvGrpSpPr/>
            <p:nvPr/>
          </p:nvGrpSpPr>
          <p:grpSpPr>
            <a:xfrm rot="6302">
              <a:off x="4367" y="8012273"/>
              <a:ext cx="927712" cy="1600587"/>
              <a:chOff x="0" y="0"/>
              <a:chExt cx="186235" cy="321312"/>
            </a:xfrm>
          </p:grpSpPr>
          <p:sp>
            <p:nvSpPr>
              <p:cNvPr name="Freeform 52" id="52"/>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53" id="53"/>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54" id="54"/>
          <p:cNvGrpSpPr/>
          <p:nvPr/>
        </p:nvGrpSpPr>
        <p:grpSpPr>
          <a:xfrm rot="6302">
            <a:off x="9142193" y="1747363"/>
            <a:ext cx="7194621" cy="7292903"/>
            <a:chOff x="0" y="0"/>
            <a:chExt cx="1916320" cy="1942497"/>
          </a:xfrm>
        </p:grpSpPr>
        <p:sp>
          <p:nvSpPr>
            <p:cNvPr name="Freeform 55" id="55"/>
            <p:cNvSpPr/>
            <p:nvPr/>
          </p:nvSpPr>
          <p:spPr>
            <a:xfrm flipH="false" flipV="false" rot="0">
              <a:off x="0" y="0"/>
              <a:ext cx="1916319" cy="1942497"/>
            </a:xfrm>
            <a:custGeom>
              <a:avLst/>
              <a:gdLst/>
              <a:ahLst/>
              <a:cxnLst/>
              <a:rect r="r" b="b" t="t" l="l"/>
              <a:pathLst>
                <a:path h="1942497" w="1916319">
                  <a:moveTo>
                    <a:pt x="0" y="0"/>
                  </a:moveTo>
                  <a:lnTo>
                    <a:pt x="1916319" y="0"/>
                  </a:lnTo>
                  <a:lnTo>
                    <a:pt x="1916319" y="1942497"/>
                  </a:lnTo>
                  <a:lnTo>
                    <a:pt x="0" y="1942497"/>
                  </a:lnTo>
                  <a:close/>
                </a:path>
              </a:pathLst>
            </a:custGeom>
            <a:solidFill>
              <a:srgbClr val="EFE6D5"/>
            </a:solidFill>
            <a:ln cap="sq">
              <a:noFill/>
              <a:prstDash val="solid"/>
              <a:miter/>
            </a:ln>
          </p:spPr>
        </p:sp>
        <p:sp>
          <p:nvSpPr>
            <p:cNvPr name="TextBox 56" id="56"/>
            <p:cNvSpPr txBox="true"/>
            <p:nvPr/>
          </p:nvSpPr>
          <p:spPr>
            <a:xfrm>
              <a:off x="0" y="-38100"/>
              <a:ext cx="1916320" cy="1980597"/>
            </a:xfrm>
            <a:prstGeom prst="rect">
              <a:avLst/>
            </a:prstGeom>
          </p:spPr>
          <p:txBody>
            <a:bodyPr anchor="ctr" rtlCol="false" tIns="54400" lIns="54400" bIns="54400" rIns="54400"/>
            <a:lstStyle/>
            <a:p>
              <a:pPr algn="ctr">
                <a:lnSpc>
                  <a:spcPts val="2660"/>
                </a:lnSpc>
              </a:pPr>
            </a:p>
          </p:txBody>
        </p:sp>
      </p:grpSp>
      <p:grpSp>
        <p:nvGrpSpPr>
          <p:cNvPr name="Group 57" id="57"/>
          <p:cNvGrpSpPr/>
          <p:nvPr/>
        </p:nvGrpSpPr>
        <p:grpSpPr>
          <a:xfrm rot="6302">
            <a:off x="1692269" y="1764044"/>
            <a:ext cx="7219127" cy="7292858"/>
            <a:chOff x="0" y="0"/>
            <a:chExt cx="1922847" cy="1942485"/>
          </a:xfrm>
        </p:grpSpPr>
        <p:sp>
          <p:nvSpPr>
            <p:cNvPr name="Freeform 58" id="58"/>
            <p:cNvSpPr/>
            <p:nvPr/>
          </p:nvSpPr>
          <p:spPr>
            <a:xfrm flipH="false" flipV="false" rot="0">
              <a:off x="0" y="0"/>
              <a:ext cx="1922847" cy="1942485"/>
            </a:xfrm>
            <a:custGeom>
              <a:avLst/>
              <a:gdLst/>
              <a:ahLst/>
              <a:cxnLst/>
              <a:rect r="r" b="b" t="t" l="l"/>
              <a:pathLst>
                <a:path h="1942485" w="1922847">
                  <a:moveTo>
                    <a:pt x="0" y="0"/>
                  </a:moveTo>
                  <a:lnTo>
                    <a:pt x="1922847" y="0"/>
                  </a:lnTo>
                  <a:lnTo>
                    <a:pt x="1922847" y="1942485"/>
                  </a:lnTo>
                  <a:lnTo>
                    <a:pt x="0" y="1942485"/>
                  </a:lnTo>
                  <a:close/>
                </a:path>
              </a:pathLst>
            </a:custGeom>
            <a:solidFill>
              <a:srgbClr val="EFE6D5"/>
            </a:solidFill>
            <a:ln cap="sq">
              <a:noFill/>
              <a:prstDash val="solid"/>
              <a:miter/>
            </a:ln>
          </p:spPr>
        </p:sp>
        <p:sp>
          <p:nvSpPr>
            <p:cNvPr name="TextBox 59" id="59"/>
            <p:cNvSpPr txBox="true"/>
            <p:nvPr/>
          </p:nvSpPr>
          <p:spPr>
            <a:xfrm>
              <a:off x="0" y="-38100"/>
              <a:ext cx="1922847" cy="1980585"/>
            </a:xfrm>
            <a:prstGeom prst="rect">
              <a:avLst/>
            </a:prstGeom>
          </p:spPr>
          <p:txBody>
            <a:bodyPr anchor="ctr" rtlCol="false" tIns="54400" lIns="54400" bIns="54400" rIns="54400"/>
            <a:lstStyle/>
            <a:p>
              <a:pPr algn="ctr">
                <a:lnSpc>
                  <a:spcPts val="2660"/>
                </a:lnSpc>
              </a:pPr>
            </a:p>
          </p:txBody>
        </p:sp>
      </p:grpSp>
      <p:sp>
        <p:nvSpPr>
          <p:cNvPr name="Freeform 60" id="60"/>
          <p:cNvSpPr/>
          <p:nvPr/>
        </p:nvSpPr>
        <p:spPr>
          <a:xfrm flipH="false" flipV="false" rot="0">
            <a:off x="2097542" y="2351749"/>
            <a:ext cx="6145718" cy="6145718"/>
          </a:xfrm>
          <a:custGeom>
            <a:avLst/>
            <a:gdLst/>
            <a:ahLst/>
            <a:cxnLst/>
            <a:rect r="r" b="b" t="t" l="l"/>
            <a:pathLst>
              <a:path h="6145718" w="6145718">
                <a:moveTo>
                  <a:pt x="0" y="0"/>
                </a:moveTo>
                <a:lnTo>
                  <a:pt x="6145718" y="0"/>
                </a:lnTo>
                <a:lnTo>
                  <a:pt x="6145718" y="6145717"/>
                </a:lnTo>
                <a:lnTo>
                  <a:pt x="0" y="61457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false" rot="0">
            <a:off x="9751907" y="2351749"/>
            <a:ext cx="6145718" cy="6145718"/>
          </a:xfrm>
          <a:custGeom>
            <a:avLst/>
            <a:gdLst/>
            <a:ahLst/>
            <a:cxnLst/>
            <a:rect r="r" b="b" t="t" l="l"/>
            <a:pathLst>
              <a:path h="6145718" w="6145718">
                <a:moveTo>
                  <a:pt x="0" y="0"/>
                </a:moveTo>
                <a:lnTo>
                  <a:pt x="6145718" y="0"/>
                </a:lnTo>
                <a:lnTo>
                  <a:pt x="6145718" y="6145717"/>
                </a:lnTo>
                <a:lnTo>
                  <a:pt x="0" y="61457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Freeform 62" id="62"/>
          <p:cNvSpPr/>
          <p:nvPr/>
        </p:nvSpPr>
        <p:spPr>
          <a:xfrm flipH="false" flipV="false" rot="0">
            <a:off x="1776597" y="7411027"/>
            <a:ext cx="1509458" cy="1618722"/>
          </a:xfrm>
          <a:custGeom>
            <a:avLst/>
            <a:gdLst/>
            <a:ahLst/>
            <a:cxnLst/>
            <a:rect r="r" b="b" t="t" l="l"/>
            <a:pathLst>
              <a:path h="1618722" w="1509458">
                <a:moveTo>
                  <a:pt x="0" y="0"/>
                </a:moveTo>
                <a:lnTo>
                  <a:pt x="1509458" y="0"/>
                </a:lnTo>
                <a:lnTo>
                  <a:pt x="1509458" y="1618721"/>
                </a:lnTo>
                <a:lnTo>
                  <a:pt x="0" y="16187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3" id="63"/>
          <p:cNvSpPr/>
          <p:nvPr/>
        </p:nvSpPr>
        <p:spPr>
          <a:xfrm flipH="false" flipV="false" rot="0">
            <a:off x="8621415" y="2536712"/>
            <a:ext cx="812153" cy="5960755"/>
          </a:xfrm>
          <a:custGeom>
            <a:avLst/>
            <a:gdLst/>
            <a:ahLst/>
            <a:cxnLst/>
            <a:rect r="r" b="b" t="t" l="l"/>
            <a:pathLst>
              <a:path h="5960755" w="812153">
                <a:moveTo>
                  <a:pt x="0" y="0"/>
                </a:moveTo>
                <a:lnTo>
                  <a:pt x="812153" y="0"/>
                </a:lnTo>
                <a:lnTo>
                  <a:pt x="812153" y="5960754"/>
                </a:lnTo>
                <a:lnTo>
                  <a:pt x="0" y="59607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64" id="64"/>
          <p:cNvSpPr txBox="true"/>
          <p:nvPr/>
        </p:nvSpPr>
        <p:spPr>
          <a:xfrm rot="0">
            <a:off x="9952022" y="3749204"/>
            <a:ext cx="5745487" cy="3661823"/>
          </a:xfrm>
          <a:prstGeom prst="rect">
            <a:avLst/>
          </a:prstGeom>
        </p:spPr>
        <p:txBody>
          <a:bodyPr anchor="t" rtlCol="false" tIns="0" lIns="0" bIns="0" rIns="0">
            <a:spAutoFit/>
          </a:bodyPr>
          <a:lstStyle/>
          <a:p>
            <a:pPr algn="ctr">
              <a:lnSpc>
                <a:spcPts val="14241"/>
              </a:lnSpc>
            </a:pPr>
            <a:r>
              <a:rPr lang="en-US" sz="12715" spc="1068">
                <a:solidFill>
                  <a:srgbClr val="000000"/>
                </a:solidFill>
                <a:latin typeface="Better Together Script"/>
              </a:rPr>
              <a:t>Thank You</a:t>
            </a:r>
          </a:p>
        </p:txBody>
      </p:sp>
      <p:sp>
        <p:nvSpPr>
          <p:cNvPr name="TextBox 65" id="65"/>
          <p:cNvSpPr txBox="true"/>
          <p:nvPr/>
        </p:nvSpPr>
        <p:spPr>
          <a:xfrm rot="0">
            <a:off x="3307953" y="2161719"/>
            <a:ext cx="3529012" cy="332433"/>
          </a:xfrm>
          <a:prstGeom prst="rect">
            <a:avLst/>
          </a:prstGeom>
        </p:spPr>
        <p:txBody>
          <a:bodyPr anchor="t" rtlCol="false" tIns="0" lIns="0" bIns="0" rIns="0">
            <a:spAutoFit/>
          </a:bodyPr>
          <a:lstStyle/>
          <a:p>
            <a:pPr algn="ctr">
              <a:lnSpc>
                <a:spcPts val="2676"/>
              </a:lnSpc>
              <a:spcBef>
                <a:spcPct val="0"/>
              </a:spcBef>
            </a:pPr>
            <a:r>
              <a:rPr lang="en-US" sz="1912" spc="581">
                <a:solidFill>
                  <a:srgbClr val="000000"/>
                </a:solidFill>
                <a:latin typeface="Avatar"/>
              </a:rPr>
              <a:t>MANFAAT CENGKEH</a:t>
            </a:r>
          </a:p>
        </p:txBody>
      </p:sp>
      <p:sp>
        <p:nvSpPr>
          <p:cNvPr name="TextBox 66" id="66"/>
          <p:cNvSpPr txBox="true"/>
          <p:nvPr/>
        </p:nvSpPr>
        <p:spPr>
          <a:xfrm rot="0">
            <a:off x="1955778" y="2637082"/>
            <a:ext cx="6429246" cy="5860385"/>
          </a:xfrm>
          <a:prstGeom prst="rect">
            <a:avLst/>
          </a:prstGeom>
        </p:spPr>
        <p:txBody>
          <a:bodyPr anchor="t" rtlCol="false" tIns="0" lIns="0" bIns="0" rIns="0">
            <a:spAutoFit/>
          </a:bodyPr>
          <a:lstStyle/>
          <a:p>
            <a:pPr marL="420962" indent="-210481" lvl="1">
              <a:lnSpc>
                <a:spcPts val="2729"/>
              </a:lnSpc>
              <a:buFont typeface="Arial"/>
              <a:buChar char="•"/>
            </a:pPr>
            <a:r>
              <a:rPr lang="en-US" sz="1949">
                <a:solidFill>
                  <a:srgbClr val="000000"/>
                </a:solidFill>
                <a:latin typeface="Lulu Font TH"/>
              </a:rPr>
              <a:t>Sifat antioksidan:</a:t>
            </a:r>
            <a:r>
              <a:rPr lang="en-US" sz="1949">
                <a:solidFill>
                  <a:srgbClr val="000000"/>
                </a:solidFill>
                <a:latin typeface="Lulu Font TH"/>
              </a:rPr>
              <a:t> Cengkeh kaya akan antioksidan, yang dapat membantu melindungi tubuh dari kerusakan akibat radikal bebas.</a:t>
            </a:r>
          </a:p>
          <a:p>
            <a:pPr marL="420962" indent="-210481" lvl="1">
              <a:lnSpc>
                <a:spcPts val="2729"/>
              </a:lnSpc>
              <a:buFont typeface="Arial"/>
              <a:buChar char="•"/>
            </a:pPr>
            <a:r>
              <a:rPr lang="en-US" sz="1949">
                <a:solidFill>
                  <a:srgbClr val="000000"/>
                </a:solidFill>
                <a:latin typeface="Lulu Font TH"/>
              </a:rPr>
              <a:t>Sifat anti-inflamasi: Cengkeh memiliki sifat anti-inflamasi yang dapat membantu mengurangi peradangan di tubuh.</a:t>
            </a:r>
          </a:p>
          <a:p>
            <a:pPr marL="420962" indent="-210481" lvl="1">
              <a:lnSpc>
                <a:spcPts val="2729"/>
              </a:lnSpc>
              <a:buFont typeface="Arial"/>
              <a:buChar char="•"/>
            </a:pPr>
            <a:r>
              <a:rPr lang="en-US" sz="1949">
                <a:solidFill>
                  <a:srgbClr val="000000"/>
                </a:solidFill>
                <a:latin typeface="Lulu Font TH"/>
              </a:rPr>
              <a:t>Sifat antibakteri: Cengkeh memiliki sifat antibakteri yang dapat membantu melawan infeksi.</a:t>
            </a:r>
          </a:p>
          <a:p>
            <a:pPr marL="420962" indent="-210481" lvl="1">
              <a:lnSpc>
                <a:spcPts val="2729"/>
              </a:lnSpc>
              <a:buFont typeface="Arial"/>
              <a:buChar char="•"/>
            </a:pPr>
            <a:r>
              <a:rPr lang="en-US" sz="1949">
                <a:solidFill>
                  <a:srgbClr val="000000"/>
                </a:solidFill>
                <a:latin typeface="Lulu Font TH"/>
              </a:rPr>
              <a:t>Penghilang rasa sakit: Cengkeh dapat membantu meredakan sakit gigi, sakit kepala, dan nyeri otot.</a:t>
            </a:r>
          </a:p>
          <a:p>
            <a:pPr marL="420962" indent="-210481" lvl="1">
              <a:lnSpc>
                <a:spcPts val="2729"/>
              </a:lnSpc>
              <a:buFont typeface="Arial"/>
              <a:buChar char="•"/>
            </a:pPr>
            <a:r>
              <a:rPr lang="en-US" sz="1949">
                <a:solidFill>
                  <a:srgbClr val="000000"/>
                </a:solidFill>
                <a:latin typeface="Lulu Font TH"/>
              </a:rPr>
              <a:t>Meningkatkan kesehatan pencernaan: Cengkeh dapat membantu meningkatkan pencernaan dan meredakan sakit perut.</a:t>
            </a:r>
          </a:p>
          <a:p>
            <a:pPr marL="420962" indent="-210481" lvl="1">
              <a:lnSpc>
                <a:spcPts val="2729"/>
              </a:lnSpc>
              <a:buFont typeface="Arial"/>
              <a:buChar char="•"/>
            </a:pPr>
            <a:r>
              <a:rPr lang="en-US" sz="1949">
                <a:solidFill>
                  <a:srgbClr val="000000"/>
                </a:solidFill>
                <a:latin typeface="Lulu Font TH"/>
              </a:rPr>
              <a:t>Meningkatkan kesehatan mulut: Cengkeh dapat membantu menyegarkan nafas dan membunuh bakteri di mulut.</a:t>
            </a:r>
          </a:p>
          <a:p>
            <a:pPr>
              <a:lnSpc>
                <a:spcPts val="272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4752412" y="-1560702"/>
            <a:ext cx="640094" cy="6591723"/>
            <a:chOff x="0" y="0"/>
            <a:chExt cx="853458" cy="8788964"/>
          </a:xfrm>
        </p:grpSpPr>
        <p:grpSp>
          <p:nvGrpSpPr>
            <p:cNvPr name="Group 17" id="17"/>
            <p:cNvGrpSpPr/>
            <p:nvPr/>
          </p:nvGrpSpPr>
          <p:grpSpPr>
            <a:xfrm rot="6302">
              <a:off x="2666" y="776"/>
              <a:ext cx="848125" cy="1463275"/>
              <a:chOff x="0" y="0"/>
              <a:chExt cx="186235" cy="321312"/>
            </a:xfrm>
          </p:grpSpPr>
          <p:sp>
            <p:nvSpPr>
              <p:cNvPr name="Freeform 18" id="18"/>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2666" y="1465603"/>
              <a:ext cx="848125" cy="1463275"/>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666" y="2930431"/>
              <a:ext cx="848125" cy="1463275"/>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341" y="4395258"/>
              <a:ext cx="848125" cy="1463275"/>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666" y="5860085"/>
              <a:ext cx="848125" cy="1463275"/>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3992" y="7324913"/>
              <a:ext cx="848125" cy="1463275"/>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0">
            <a:off x="15993413" y="1819467"/>
            <a:ext cx="700159" cy="7210282"/>
            <a:chOff x="0" y="0"/>
            <a:chExt cx="933546" cy="9613709"/>
          </a:xfrm>
        </p:grpSpPr>
        <p:grpSp>
          <p:nvGrpSpPr>
            <p:cNvPr name="Group 36" id="36"/>
            <p:cNvGrpSpPr/>
            <p:nvPr/>
          </p:nvGrpSpPr>
          <p:grpSpPr>
            <a:xfrm rot="6302">
              <a:off x="2917" y="849"/>
              <a:ext cx="927712" cy="1600587"/>
              <a:chOff x="0" y="0"/>
              <a:chExt cx="186235" cy="321312"/>
            </a:xfrm>
          </p:grpSpPr>
          <p:sp>
            <p:nvSpPr>
              <p:cNvPr name="Freeform 37" id="3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38" id="3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9" id="39"/>
            <p:cNvGrpSpPr/>
            <p:nvPr/>
          </p:nvGrpSpPr>
          <p:grpSpPr>
            <a:xfrm rot="6302">
              <a:off x="2917" y="1603134"/>
              <a:ext cx="927712" cy="1600587"/>
              <a:chOff x="0" y="0"/>
              <a:chExt cx="186235" cy="321312"/>
            </a:xfrm>
          </p:grpSpPr>
          <p:sp>
            <p:nvSpPr>
              <p:cNvPr name="Freeform 40" id="4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41" id="4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2" id="42"/>
            <p:cNvGrpSpPr/>
            <p:nvPr/>
          </p:nvGrpSpPr>
          <p:grpSpPr>
            <a:xfrm rot="6302">
              <a:off x="2917" y="3205419"/>
              <a:ext cx="927712" cy="1600587"/>
              <a:chOff x="0" y="0"/>
              <a:chExt cx="186235" cy="321312"/>
            </a:xfrm>
          </p:grpSpPr>
          <p:sp>
            <p:nvSpPr>
              <p:cNvPr name="Freeform 43" id="4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44" id="4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5" id="45"/>
            <p:cNvGrpSpPr/>
            <p:nvPr/>
          </p:nvGrpSpPr>
          <p:grpSpPr>
            <a:xfrm rot="6302">
              <a:off x="1466" y="4807704"/>
              <a:ext cx="927712" cy="1600587"/>
              <a:chOff x="0" y="0"/>
              <a:chExt cx="186235" cy="321312"/>
            </a:xfrm>
          </p:grpSpPr>
          <p:sp>
            <p:nvSpPr>
              <p:cNvPr name="Freeform 46" id="4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47" id="47"/>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48" id="48"/>
            <p:cNvGrpSpPr/>
            <p:nvPr/>
          </p:nvGrpSpPr>
          <p:grpSpPr>
            <a:xfrm rot="6302">
              <a:off x="2917" y="6409988"/>
              <a:ext cx="927712" cy="1600587"/>
              <a:chOff x="0" y="0"/>
              <a:chExt cx="186235" cy="321312"/>
            </a:xfrm>
          </p:grpSpPr>
          <p:sp>
            <p:nvSpPr>
              <p:cNvPr name="Freeform 49" id="49"/>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50" id="50"/>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51" id="51"/>
            <p:cNvGrpSpPr/>
            <p:nvPr/>
          </p:nvGrpSpPr>
          <p:grpSpPr>
            <a:xfrm rot="6302">
              <a:off x="4367" y="8012273"/>
              <a:ext cx="927712" cy="1600587"/>
              <a:chOff x="0" y="0"/>
              <a:chExt cx="186235" cy="321312"/>
            </a:xfrm>
          </p:grpSpPr>
          <p:sp>
            <p:nvSpPr>
              <p:cNvPr name="Freeform 52" id="52"/>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53" id="53"/>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54" id="54"/>
          <p:cNvGrpSpPr/>
          <p:nvPr/>
        </p:nvGrpSpPr>
        <p:grpSpPr>
          <a:xfrm rot="6302">
            <a:off x="9142193" y="1747363"/>
            <a:ext cx="7194621" cy="7292903"/>
            <a:chOff x="0" y="0"/>
            <a:chExt cx="1916320" cy="1942497"/>
          </a:xfrm>
        </p:grpSpPr>
        <p:sp>
          <p:nvSpPr>
            <p:cNvPr name="Freeform 55" id="55"/>
            <p:cNvSpPr/>
            <p:nvPr/>
          </p:nvSpPr>
          <p:spPr>
            <a:xfrm flipH="false" flipV="false" rot="0">
              <a:off x="0" y="0"/>
              <a:ext cx="1916319" cy="1942497"/>
            </a:xfrm>
            <a:custGeom>
              <a:avLst/>
              <a:gdLst/>
              <a:ahLst/>
              <a:cxnLst/>
              <a:rect r="r" b="b" t="t" l="l"/>
              <a:pathLst>
                <a:path h="1942497" w="1916319">
                  <a:moveTo>
                    <a:pt x="0" y="0"/>
                  </a:moveTo>
                  <a:lnTo>
                    <a:pt x="1916319" y="0"/>
                  </a:lnTo>
                  <a:lnTo>
                    <a:pt x="1916319" y="1942497"/>
                  </a:lnTo>
                  <a:lnTo>
                    <a:pt x="0" y="1942497"/>
                  </a:lnTo>
                  <a:close/>
                </a:path>
              </a:pathLst>
            </a:custGeom>
            <a:solidFill>
              <a:srgbClr val="EFE6D5"/>
            </a:solidFill>
            <a:ln cap="sq">
              <a:noFill/>
              <a:prstDash val="solid"/>
              <a:miter/>
            </a:ln>
          </p:spPr>
        </p:sp>
        <p:sp>
          <p:nvSpPr>
            <p:cNvPr name="TextBox 56" id="56"/>
            <p:cNvSpPr txBox="true"/>
            <p:nvPr/>
          </p:nvSpPr>
          <p:spPr>
            <a:xfrm>
              <a:off x="0" y="-38100"/>
              <a:ext cx="1916320" cy="1980597"/>
            </a:xfrm>
            <a:prstGeom prst="rect">
              <a:avLst/>
            </a:prstGeom>
          </p:spPr>
          <p:txBody>
            <a:bodyPr anchor="ctr" rtlCol="false" tIns="54400" lIns="54400" bIns="54400" rIns="54400"/>
            <a:lstStyle/>
            <a:p>
              <a:pPr algn="ctr">
                <a:lnSpc>
                  <a:spcPts val="2660"/>
                </a:lnSpc>
              </a:pPr>
            </a:p>
          </p:txBody>
        </p:sp>
      </p:grpSp>
      <p:grpSp>
        <p:nvGrpSpPr>
          <p:cNvPr name="Group 57" id="57"/>
          <p:cNvGrpSpPr/>
          <p:nvPr/>
        </p:nvGrpSpPr>
        <p:grpSpPr>
          <a:xfrm rot="6302">
            <a:off x="1692269" y="1764044"/>
            <a:ext cx="7219127" cy="7292858"/>
            <a:chOff x="0" y="0"/>
            <a:chExt cx="1922847" cy="1942485"/>
          </a:xfrm>
        </p:grpSpPr>
        <p:sp>
          <p:nvSpPr>
            <p:cNvPr name="Freeform 58" id="58"/>
            <p:cNvSpPr/>
            <p:nvPr/>
          </p:nvSpPr>
          <p:spPr>
            <a:xfrm flipH="false" flipV="false" rot="0">
              <a:off x="0" y="0"/>
              <a:ext cx="1922847" cy="1942485"/>
            </a:xfrm>
            <a:custGeom>
              <a:avLst/>
              <a:gdLst/>
              <a:ahLst/>
              <a:cxnLst/>
              <a:rect r="r" b="b" t="t" l="l"/>
              <a:pathLst>
                <a:path h="1942485" w="1922847">
                  <a:moveTo>
                    <a:pt x="0" y="0"/>
                  </a:moveTo>
                  <a:lnTo>
                    <a:pt x="1922847" y="0"/>
                  </a:lnTo>
                  <a:lnTo>
                    <a:pt x="1922847" y="1942485"/>
                  </a:lnTo>
                  <a:lnTo>
                    <a:pt x="0" y="1942485"/>
                  </a:lnTo>
                  <a:close/>
                </a:path>
              </a:pathLst>
            </a:custGeom>
            <a:solidFill>
              <a:srgbClr val="EFE6D5"/>
            </a:solidFill>
            <a:ln cap="sq">
              <a:noFill/>
              <a:prstDash val="solid"/>
              <a:miter/>
            </a:ln>
          </p:spPr>
        </p:sp>
        <p:sp>
          <p:nvSpPr>
            <p:cNvPr name="TextBox 59" id="59"/>
            <p:cNvSpPr txBox="true"/>
            <p:nvPr/>
          </p:nvSpPr>
          <p:spPr>
            <a:xfrm>
              <a:off x="0" y="-38100"/>
              <a:ext cx="1922847" cy="1980585"/>
            </a:xfrm>
            <a:prstGeom prst="rect">
              <a:avLst/>
            </a:prstGeom>
          </p:spPr>
          <p:txBody>
            <a:bodyPr anchor="ctr" rtlCol="false" tIns="54400" lIns="54400" bIns="54400" rIns="54400"/>
            <a:lstStyle/>
            <a:p>
              <a:pPr algn="ctr">
                <a:lnSpc>
                  <a:spcPts val="2660"/>
                </a:lnSpc>
              </a:pPr>
            </a:p>
          </p:txBody>
        </p:sp>
      </p:grpSp>
      <p:sp>
        <p:nvSpPr>
          <p:cNvPr name="Freeform 60" id="60"/>
          <p:cNvSpPr/>
          <p:nvPr/>
        </p:nvSpPr>
        <p:spPr>
          <a:xfrm flipH="false" flipV="false" rot="0">
            <a:off x="2097542" y="2351749"/>
            <a:ext cx="6145718" cy="6145718"/>
          </a:xfrm>
          <a:custGeom>
            <a:avLst/>
            <a:gdLst/>
            <a:ahLst/>
            <a:cxnLst/>
            <a:rect r="r" b="b" t="t" l="l"/>
            <a:pathLst>
              <a:path h="6145718" w="6145718">
                <a:moveTo>
                  <a:pt x="0" y="0"/>
                </a:moveTo>
                <a:lnTo>
                  <a:pt x="6145718" y="0"/>
                </a:lnTo>
                <a:lnTo>
                  <a:pt x="6145718" y="6145717"/>
                </a:lnTo>
                <a:lnTo>
                  <a:pt x="0" y="6145717"/>
                </a:lnTo>
                <a:lnTo>
                  <a:pt x="0" y="0"/>
                </a:lnTo>
                <a:close/>
              </a:path>
            </a:pathLst>
          </a:custGeom>
          <a:blipFill>
            <a:blip r:embed="rId10">
              <a:alphaModFix amt="3100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false" rot="0">
            <a:off x="9814568" y="2444230"/>
            <a:ext cx="6145718" cy="6145718"/>
          </a:xfrm>
          <a:custGeom>
            <a:avLst/>
            <a:gdLst/>
            <a:ahLst/>
            <a:cxnLst/>
            <a:rect r="r" b="b" t="t" l="l"/>
            <a:pathLst>
              <a:path h="6145718" w="6145718">
                <a:moveTo>
                  <a:pt x="0" y="0"/>
                </a:moveTo>
                <a:lnTo>
                  <a:pt x="6145718" y="0"/>
                </a:lnTo>
                <a:lnTo>
                  <a:pt x="6145718" y="6145718"/>
                </a:lnTo>
                <a:lnTo>
                  <a:pt x="0" y="6145718"/>
                </a:lnTo>
                <a:lnTo>
                  <a:pt x="0" y="0"/>
                </a:lnTo>
                <a:close/>
              </a:path>
            </a:pathLst>
          </a:custGeom>
          <a:blipFill>
            <a:blip r:embed="rId10">
              <a:alphaModFix amt="31000"/>
              <a:extLst>
                <a:ext uri="{96DAC541-7B7A-43D3-8B79-37D633B846F1}">
                  <asvg:svgBlip xmlns:asvg="http://schemas.microsoft.com/office/drawing/2016/SVG/main" r:embed="rId11"/>
                </a:ext>
              </a:extLst>
            </a:blip>
            <a:stretch>
              <a:fillRect l="0" t="0" r="0" b="0"/>
            </a:stretch>
          </a:blipFill>
        </p:spPr>
      </p:sp>
      <p:grpSp>
        <p:nvGrpSpPr>
          <p:cNvPr name="Group 62" id="62"/>
          <p:cNvGrpSpPr/>
          <p:nvPr/>
        </p:nvGrpSpPr>
        <p:grpSpPr>
          <a:xfrm rot="735794">
            <a:off x="2059648" y="1841311"/>
            <a:ext cx="2313338" cy="2913732"/>
            <a:chOff x="0" y="0"/>
            <a:chExt cx="3084451" cy="3884977"/>
          </a:xfrm>
        </p:grpSpPr>
        <p:sp>
          <p:nvSpPr>
            <p:cNvPr name="Freeform 63" id="63"/>
            <p:cNvSpPr/>
            <p:nvPr/>
          </p:nvSpPr>
          <p:spPr>
            <a:xfrm flipH="false" flipV="false" rot="-303501">
              <a:off x="155719" y="115132"/>
              <a:ext cx="2773013" cy="3654712"/>
            </a:xfrm>
            <a:custGeom>
              <a:avLst/>
              <a:gdLst/>
              <a:ahLst/>
              <a:cxnLst/>
              <a:rect r="r" b="b" t="t" l="l"/>
              <a:pathLst>
                <a:path h="3654712" w="2773013">
                  <a:moveTo>
                    <a:pt x="0" y="0"/>
                  </a:moveTo>
                  <a:lnTo>
                    <a:pt x="2773013" y="0"/>
                  </a:lnTo>
                  <a:lnTo>
                    <a:pt x="2773013" y="3654712"/>
                  </a:lnTo>
                  <a:lnTo>
                    <a:pt x="0" y="36547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64" id="64"/>
            <p:cNvGrpSpPr>
              <a:grpSpLocks noChangeAspect="true"/>
            </p:cNvGrpSpPr>
            <p:nvPr/>
          </p:nvGrpSpPr>
          <p:grpSpPr>
            <a:xfrm rot="-286433">
              <a:off x="220654" y="272780"/>
              <a:ext cx="2558975" cy="2692487"/>
              <a:chOff x="0" y="0"/>
              <a:chExt cx="5842000" cy="6146800"/>
            </a:xfrm>
          </p:grpSpPr>
          <p:sp>
            <p:nvSpPr>
              <p:cNvPr name="Freeform 65" id="6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4"/>
                <a:stretch>
                  <a:fillRect l="-20144" t="0" r="-20144" b="0"/>
                </a:stretch>
              </a:blipFill>
            </p:spPr>
          </p:sp>
          <p:sp>
            <p:nvSpPr>
              <p:cNvPr name="Freeform 66" id="6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5"/>
                <a:stretch>
                  <a:fillRect l="0" t="-286" r="0" b="-286"/>
                </a:stretch>
              </a:blipFill>
            </p:spPr>
          </p:sp>
        </p:grpSp>
      </p:grpSp>
      <p:grpSp>
        <p:nvGrpSpPr>
          <p:cNvPr name="Group 67" id="67"/>
          <p:cNvGrpSpPr/>
          <p:nvPr/>
        </p:nvGrpSpPr>
        <p:grpSpPr>
          <a:xfrm rot="-537584">
            <a:off x="3298365" y="3665412"/>
            <a:ext cx="1929879" cy="1096218"/>
            <a:chOff x="0" y="0"/>
            <a:chExt cx="2573172" cy="1461624"/>
          </a:xfrm>
        </p:grpSpPr>
        <p:grpSp>
          <p:nvGrpSpPr>
            <p:cNvPr name="Group 68" id="68"/>
            <p:cNvGrpSpPr/>
            <p:nvPr/>
          </p:nvGrpSpPr>
          <p:grpSpPr>
            <a:xfrm rot="0">
              <a:off x="0" y="0"/>
              <a:ext cx="2573172" cy="1461624"/>
              <a:chOff x="0" y="0"/>
              <a:chExt cx="920414" cy="522818"/>
            </a:xfrm>
          </p:grpSpPr>
          <p:sp>
            <p:nvSpPr>
              <p:cNvPr name="Freeform 69" id="69"/>
              <p:cNvSpPr/>
              <p:nvPr/>
            </p:nvSpPr>
            <p:spPr>
              <a:xfrm flipH="false" flipV="false" rot="0">
                <a:off x="0" y="0"/>
                <a:ext cx="920414" cy="522818"/>
              </a:xfrm>
              <a:custGeom>
                <a:avLst/>
                <a:gdLst/>
                <a:ahLst/>
                <a:cxnLst/>
                <a:rect r="r" b="b" t="t" l="l"/>
                <a:pathLst>
                  <a:path h="522818" w="920414">
                    <a:moveTo>
                      <a:pt x="212672" y="0"/>
                    </a:moveTo>
                    <a:lnTo>
                      <a:pt x="707742" y="0"/>
                    </a:lnTo>
                    <a:cubicBezTo>
                      <a:pt x="764147" y="0"/>
                      <a:pt x="818240" y="22406"/>
                      <a:pt x="858124" y="62290"/>
                    </a:cubicBezTo>
                    <a:cubicBezTo>
                      <a:pt x="898008" y="102174"/>
                      <a:pt x="920414" y="156268"/>
                      <a:pt x="920414" y="212672"/>
                    </a:cubicBezTo>
                    <a:lnTo>
                      <a:pt x="920414" y="310146"/>
                    </a:lnTo>
                    <a:cubicBezTo>
                      <a:pt x="920414" y="366550"/>
                      <a:pt x="898008" y="420644"/>
                      <a:pt x="858124" y="460527"/>
                    </a:cubicBezTo>
                    <a:cubicBezTo>
                      <a:pt x="818240" y="500411"/>
                      <a:pt x="764147" y="522818"/>
                      <a:pt x="707742" y="522818"/>
                    </a:cubicBezTo>
                    <a:lnTo>
                      <a:pt x="212672" y="522818"/>
                    </a:lnTo>
                    <a:cubicBezTo>
                      <a:pt x="156268" y="522818"/>
                      <a:pt x="102174" y="500411"/>
                      <a:pt x="62290" y="460527"/>
                    </a:cubicBezTo>
                    <a:cubicBezTo>
                      <a:pt x="22406" y="420644"/>
                      <a:pt x="0" y="366550"/>
                      <a:pt x="0" y="310146"/>
                    </a:cubicBezTo>
                    <a:lnTo>
                      <a:pt x="0" y="212672"/>
                    </a:lnTo>
                    <a:cubicBezTo>
                      <a:pt x="0" y="156268"/>
                      <a:pt x="22406" y="102174"/>
                      <a:pt x="62290" y="62290"/>
                    </a:cubicBezTo>
                    <a:cubicBezTo>
                      <a:pt x="102174" y="22406"/>
                      <a:pt x="156268" y="0"/>
                      <a:pt x="212672" y="0"/>
                    </a:cubicBezTo>
                    <a:close/>
                  </a:path>
                </a:pathLst>
              </a:custGeom>
              <a:solidFill>
                <a:srgbClr val="D38788"/>
              </a:solidFill>
            </p:spPr>
          </p:sp>
          <p:sp>
            <p:nvSpPr>
              <p:cNvPr name="TextBox 70" id="70"/>
              <p:cNvSpPr txBox="true"/>
              <p:nvPr/>
            </p:nvSpPr>
            <p:spPr>
              <a:xfrm>
                <a:off x="0" y="-38100"/>
                <a:ext cx="920414" cy="560918"/>
              </a:xfrm>
              <a:prstGeom prst="rect">
                <a:avLst/>
              </a:prstGeom>
            </p:spPr>
            <p:txBody>
              <a:bodyPr anchor="ctr" rtlCol="false" tIns="50800" lIns="50800" bIns="50800" rIns="50800"/>
              <a:lstStyle/>
              <a:p>
                <a:pPr algn="ctr">
                  <a:lnSpc>
                    <a:spcPts val="2676"/>
                  </a:lnSpc>
                </a:pPr>
              </a:p>
            </p:txBody>
          </p:sp>
        </p:grpSp>
        <p:sp>
          <p:nvSpPr>
            <p:cNvPr name="Freeform 71" id="71"/>
            <p:cNvSpPr/>
            <p:nvPr/>
          </p:nvSpPr>
          <p:spPr>
            <a:xfrm flipH="false" flipV="false" rot="0">
              <a:off x="88479" y="101182"/>
              <a:ext cx="2412302" cy="1272489"/>
            </a:xfrm>
            <a:custGeom>
              <a:avLst/>
              <a:gdLst/>
              <a:ahLst/>
              <a:cxnLst/>
              <a:rect r="r" b="b" t="t" l="l"/>
              <a:pathLst>
                <a:path h="1272489" w="2412302">
                  <a:moveTo>
                    <a:pt x="0" y="0"/>
                  </a:moveTo>
                  <a:lnTo>
                    <a:pt x="2412302" y="0"/>
                  </a:lnTo>
                  <a:lnTo>
                    <a:pt x="2412302" y="1272489"/>
                  </a:lnTo>
                  <a:lnTo>
                    <a:pt x="0" y="12724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72" id="72"/>
          <p:cNvSpPr/>
          <p:nvPr/>
        </p:nvSpPr>
        <p:spPr>
          <a:xfrm flipH="false" flipV="false" rot="0">
            <a:off x="8621415" y="2536712"/>
            <a:ext cx="812153" cy="5960755"/>
          </a:xfrm>
          <a:custGeom>
            <a:avLst/>
            <a:gdLst/>
            <a:ahLst/>
            <a:cxnLst/>
            <a:rect r="r" b="b" t="t" l="l"/>
            <a:pathLst>
              <a:path h="5960755" w="812153">
                <a:moveTo>
                  <a:pt x="0" y="0"/>
                </a:moveTo>
                <a:lnTo>
                  <a:pt x="812153" y="0"/>
                </a:lnTo>
                <a:lnTo>
                  <a:pt x="812153" y="5960754"/>
                </a:lnTo>
                <a:lnTo>
                  <a:pt x="0" y="59607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73" id="73"/>
          <p:cNvSpPr/>
          <p:nvPr/>
        </p:nvSpPr>
        <p:spPr>
          <a:xfrm flipH="false" flipV="false" rot="-3759965">
            <a:off x="14493336" y="3858316"/>
            <a:ext cx="1158899" cy="1399074"/>
          </a:xfrm>
          <a:custGeom>
            <a:avLst/>
            <a:gdLst/>
            <a:ahLst/>
            <a:cxnLst/>
            <a:rect r="r" b="b" t="t" l="l"/>
            <a:pathLst>
              <a:path h="1399074" w="1158899">
                <a:moveTo>
                  <a:pt x="0" y="0"/>
                </a:moveTo>
                <a:lnTo>
                  <a:pt x="1158900" y="0"/>
                </a:lnTo>
                <a:lnTo>
                  <a:pt x="1158900" y="1399074"/>
                </a:lnTo>
                <a:lnTo>
                  <a:pt x="0" y="139907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74" id="74"/>
          <p:cNvSpPr txBox="true"/>
          <p:nvPr/>
        </p:nvSpPr>
        <p:spPr>
          <a:xfrm rot="-687492">
            <a:off x="3456554" y="3836440"/>
            <a:ext cx="1606231" cy="764867"/>
          </a:xfrm>
          <a:prstGeom prst="rect">
            <a:avLst/>
          </a:prstGeom>
        </p:spPr>
        <p:txBody>
          <a:bodyPr anchor="t" rtlCol="false" tIns="0" lIns="0" bIns="0" rIns="0">
            <a:spAutoFit/>
          </a:bodyPr>
          <a:lstStyle/>
          <a:p>
            <a:pPr algn="ctr">
              <a:lnSpc>
                <a:spcPts val="3090"/>
              </a:lnSpc>
            </a:pPr>
            <a:r>
              <a:rPr lang="en-US" sz="2207">
                <a:solidFill>
                  <a:srgbClr val="000000"/>
                </a:solidFill>
                <a:latin typeface="Lulu Font TH"/>
              </a:rPr>
              <a:t>Morfologi Akar</a:t>
            </a:r>
          </a:p>
        </p:txBody>
      </p:sp>
      <p:sp>
        <p:nvSpPr>
          <p:cNvPr name="TextBox 75" id="75"/>
          <p:cNvSpPr txBox="true"/>
          <p:nvPr/>
        </p:nvSpPr>
        <p:spPr>
          <a:xfrm rot="0">
            <a:off x="4459195" y="2323174"/>
            <a:ext cx="4326708" cy="2368718"/>
          </a:xfrm>
          <a:prstGeom prst="rect">
            <a:avLst/>
          </a:prstGeom>
        </p:spPr>
        <p:txBody>
          <a:bodyPr anchor="t" rtlCol="false" tIns="0" lIns="0" bIns="0" rIns="0">
            <a:spAutoFit/>
          </a:bodyPr>
          <a:lstStyle/>
          <a:p>
            <a:pPr algn="ctr">
              <a:lnSpc>
                <a:spcPts val="1985"/>
              </a:lnSpc>
            </a:pPr>
            <a:r>
              <a:rPr lang="en-US" sz="1418">
                <a:solidFill>
                  <a:srgbClr val="000000"/>
                </a:solidFill>
                <a:latin typeface="Hussar Bold"/>
              </a:rPr>
              <a:t>A. GAMBAR AKAR DARI CENGKEH DAN TUNJUKKAN BAGIAN BAGIANNYA</a:t>
            </a:r>
          </a:p>
          <a:p>
            <a:pPr algn="ctr">
              <a:lnSpc>
                <a:spcPts val="2545"/>
              </a:lnSpc>
            </a:pPr>
            <a:r>
              <a:rPr lang="en-US" sz="1818">
                <a:solidFill>
                  <a:srgbClr val="000000"/>
                </a:solidFill>
                <a:latin typeface="Lulu Font TH"/>
              </a:rPr>
              <a:t>Leher Akar</a:t>
            </a:r>
          </a:p>
          <a:p>
            <a:pPr algn="ctr">
              <a:lnSpc>
                <a:spcPts val="2545"/>
              </a:lnSpc>
            </a:pPr>
            <a:r>
              <a:rPr lang="en-US" sz="1818">
                <a:solidFill>
                  <a:srgbClr val="000000"/>
                </a:solidFill>
                <a:latin typeface="Lulu Font TH"/>
              </a:rPr>
              <a:t>Cabang Akar</a:t>
            </a:r>
          </a:p>
          <a:p>
            <a:pPr algn="ctr">
              <a:lnSpc>
                <a:spcPts val="2545"/>
              </a:lnSpc>
            </a:pPr>
            <a:r>
              <a:rPr lang="en-US" sz="1818">
                <a:solidFill>
                  <a:srgbClr val="000000"/>
                </a:solidFill>
                <a:latin typeface="Lulu Font TH"/>
              </a:rPr>
              <a:t>Batang Akar </a:t>
            </a:r>
          </a:p>
          <a:p>
            <a:pPr algn="ctr">
              <a:lnSpc>
                <a:spcPts val="2545"/>
              </a:lnSpc>
            </a:pPr>
            <a:r>
              <a:rPr lang="en-US" sz="1818">
                <a:solidFill>
                  <a:srgbClr val="000000"/>
                </a:solidFill>
                <a:latin typeface="Lulu Font TH"/>
              </a:rPr>
              <a:t>Serabut Akar</a:t>
            </a:r>
          </a:p>
          <a:p>
            <a:pPr algn="ctr">
              <a:lnSpc>
                <a:spcPts val="2545"/>
              </a:lnSpc>
            </a:pPr>
            <a:r>
              <a:rPr lang="en-US" sz="1818">
                <a:solidFill>
                  <a:srgbClr val="000000"/>
                </a:solidFill>
                <a:latin typeface="Lulu Font TH"/>
              </a:rPr>
              <a:t>Ujung Akar</a:t>
            </a:r>
          </a:p>
          <a:p>
            <a:pPr algn="ctr">
              <a:lnSpc>
                <a:spcPts val="2545"/>
              </a:lnSpc>
              <a:spcBef>
                <a:spcPct val="0"/>
              </a:spcBef>
            </a:pPr>
            <a:r>
              <a:rPr lang="en-US" sz="1818">
                <a:solidFill>
                  <a:srgbClr val="000000"/>
                </a:solidFill>
                <a:latin typeface="Lulu Font TH"/>
              </a:rPr>
              <a:t>Tudung Akar</a:t>
            </a:r>
          </a:p>
        </p:txBody>
      </p:sp>
      <p:sp>
        <p:nvSpPr>
          <p:cNvPr name="TextBox 76" id="76"/>
          <p:cNvSpPr txBox="true"/>
          <p:nvPr/>
        </p:nvSpPr>
        <p:spPr>
          <a:xfrm rot="0">
            <a:off x="1685590" y="4876647"/>
            <a:ext cx="6907250" cy="3905792"/>
          </a:xfrm>
          <a:prstGeom prst="rect">
            <a:avLst/>
          </a:prstGeom>
        </p:spPr>
        <p:txBody>
          <a:bodyPr anchor="t" rtlCol="false" tIns="0" lIns="0" bIns="0" rIns="0">
            <a:spAutoFit/>
          </a:bodyPr>
          <a:lstStyle/>
          <a:p>
            <a:pPr algn="just">
              <a:lnSpc>
                <a:spcPts val="2120"/>
              </a:lnSpc>
            </a:pPr>
            <a:r>
              <a:rPr lang="en-US" sz="1514">
                <a:solidFill>
                  <a:srgbClr val="000000"/>
                </a:solidFill>
                <a:latin typeface="Hussar Bold"/>
              </a:rPr>
              <a:t>B. JELASKAN FUNGSI MASING-MASING BAGIAN</a:t>
            </a:r>
          </a:p>
          <a:p>
            <a:pPr algn="just">
              <a:lnSpc>
                <a:spcPts val="2253"/>
              </a:lnSpc>
            </a:pPr>
            <a:r>
              <a:rPr lang="en-US" sz="1609">
                <a:solidFill>
                  <a:srgbClr val="000000"/>
                </a:solidFill>
                <a:latin typeface="Lulu Font TH"/>
              </a:rPr>
              <a:t>a. Leher akar (collum), yaitu bagian akar yang bersambung dengan pangkal batang.</a:t>
            </a:r>
          </a:p>
          <a:p>
            <a:pPr algn="just">
              <a:lnSpc>
                <a:spcPts val="2253"/>
              </a:lnSpc>
            </a:pPr>
            <a:r>
              <a:rPr lang="en-US" sz="1609">
                <a:solidFill>
                  <a:srgbClr val="000000"/>
                </a:solidFill>
                <a:latin typeface="Lulu Font TH"/>
              </a:rPr>
              <a:t>b. Ujung akar (apex radicis), yaitu bagian akar yang paling muda yang terdiri dari jaringan-jaringan yang masih dapat mengadakan pertumbuhan.</a:t>
            </a:r>
          </a:p>
          <a:p>
            <a:pPr algn="just">
              <a:lnSpc>
                <a:spcPts val="2253"/>
              </a:lnSpc>
            </a:pPr>
            <a:r>
              <a:rPr lang="en-US" sz="1609">
                <a:solidFill>
                  <a:srgbClr val="000000"/>
                </a:solidFill>
                <a:latin typeface="Lulu Font TH"/>
              </a:rPr>
              <a:t>c. Batang akar (carpus radicis), bagian akar yang terdapat antara leher akar dan ujungnya.</a:t>
            </a:r>
          </a:p>
          <a:p>
            <a:pPr algn="just">
              <a:lnSpc>
                <a:spcPts val="2253"/>
              </a:lnSpc>
            </a:pPr>
            <a:r>
              <a:rPr lang="en-US" sz="1609">
                <a:solidFill>
                  <a:srgbClr val="000000"/>
                </a:solidFill>
                <a:latin typeface="Lulu Font TH"/>
              </a:rPr>
              <a:t>d. Cabang-cabang akar (radix lateralis), yaitu bagian-bagian akar yang tak langsung bersambung dengan pangkal batang, tetapi keluar dari akar pokok, dan dapat mengadakan percabangan lagi.</a:t>
            </a:r>
          </a:p>
          <a:p>
            <a:pPr algn="just">
              <a:lnSpc>
                <a:spcPts val="2253"/>
              </a:lnSpc>
            </a:pPr>
            <a:r>
              <a:rPr lang="en-US" sz="1609">
                <a:solidFill>
                  <a:srgbClr val="000000"/>
                </a:solidFill>
                <a:latin typeface="Lulu Font TH"/>
              </a:rPr>
              <a:t>e. Serabut akar, yaitu cabang-cabang akar yang halus dan berbentuk serabut.</a:t>
            </a:r>
          </a:p>
          <a:p>
            <a:pPr algn="just">
              <a:lnSpc>
                <a:spcPts val="2253"/>
              </a:lnSpc>
            </a:pPr>
            <a:r>
              <a:rPr lang="en-US" sz="1609">
                <a:solidFill>
                  <a:srgbClr val="000000"/>
                </a:solidFill>
                <a:latin typeface="Lulu Font TH"/>
              </a:rPr>
              <a:t>f. Tudung akar, yaitu bagian akar yang yang letaknya paling ujung, untuk melindungi ujung akar yang masih muda dan lemah.</a:t>
            </a:r>
          </a:p>
          <a:p>
            <a:pPr algn="just">
              <a:lnSpc>
                <a:spcPts val="2253"/>
              </a:lnSpc>
              <a:spcBef>
                <a:spcPct val="0"/>
              </a:spcBef>
            </a:pPr>
          </a:p>
        </p:txBody>
      </p:sp>
      <p:sp>
        <p:nvSpPr>
          <p:cNvPr name="TextBox 77" id="77"/>
          <p:cNvSpPr txBox="true"/>
          <p:nvPr/>
        </p:nvSpPr>
        <p:spPr>
          <a:xfrm rot="0">
            <a:off x="10029439" y="2508137"/>
            <a:ext cx="5480879" cy="164688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C. TENTUKAN SISTEM PERAKARANNYA</a:t>
            </a:r>
          </a:p>
          <a:p>
            <a:pPr algn="just">
              <a:lnSpc>
                <a:spcPts val="2676"/>
              </a:lnSpc>
              <a:spcBef>
                <a:spcPct val="0"/>
              </a:spcBef>
            </a:pPr>
            <a:r>
              <a:rPr lang="en-US" sz="1912">
                <a:solidFill>
                  <a:srgbClr val="000000"/>
                </a:solidFill>
                <a:latin typeface="Lulu Font TH"/>
              </a:rPr>
              <a:t>Tanaman cengkeh memiliki sistem akar TUNGGANG, yaitu jika akar lembaga tumbuh terus menerus menjadi akar pokok yang bercabang-cabang menjadi akar-akar yang lebih kecil.</a:t>
            </a:r>
          </a:p>
        </p:txBody>
      </p:sp>
      <p:sp>
        <p:nvSpPr>
          <p:cNvPr name="TextBox 78" id="78"/>
          <p:cNvSpPr txBox="true"/>
          <p:nvPr/>
        </p:nvSpPr>
        <p:spPr>
          <a:xfrm rot="0">
            <a:off x="9663893" y="5488514"/>
            <a:ext cx="6447069" cy="2991216"/>
          </a:xfrm>
          <a:prstGeom prst="rect">
            <a:avLst/>
          </a:prstGeom>
        </p:spPr>
        <p:txBody>
          <a:bodyPr anchor="t" rtlCol="false" tIns="0" lIns="0" bIns="0" rIns="0">
            <a:spAutoFit/>
          </a:bodyPr>
          <a:lstStyle/>
          <a:p>
            <a:pPr algn="just">
              <a:lnSpc>
                <a:spcPts val="2464"/>
              </a:lnSpc>
            </a:pPr>
            <a:r>
              <a:rPr lang="en-US" sz="1760">
                <a:solidFill>
                  <a:srgbClr val="000000"/>
                </a:solidFill>
                <a:latin typeface="Hussar Bold"/>
              </a:rPr>
              <a:t>D. TENTUKAN BENTUK SISTEM PERAKARAN CENGKEH.</a:t>
            </a:r>
          </a:p>
          <a:p>
            <a:pPr algn="just">
              <a:lnSpc>
                <a:spcPts val="2744"/>
              </a:lnSpc>
              <a:spcBef>
                <a:spcPct val="0"/>
              </a:spcBef>
            </a:pPr>
            <a:r>
              <a:rPr lang="en-US" sz="1960">
                <a:solidFill>
                  <a:srgbClr val="000000"/>
                </a:solidFill>
                <a:latin typeface="Lulu Font TH"/>
              </a:rPr>
              <a:t>Bentuk sistem perakaran cengkeh, yaitu akar tunggang yang bercabang (ramosus), akar tunggang ini berbentuk kerucut panjang, tumbuh lurus kebawah, bercabang-cabang banyak, dan cabangnya bercabang-cabang lagi. Sehingga memberi kekuatan yang lebih besar kepada batang, dan daerah perakaran menjadi amat luas, sehingga dapat menyerap air dan zat-zat makanan yang lebih banyak.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393697">
            <a:off x="2007861" y="1186432"/>
            <a:ext cx="636094" cy="1097456"/>
            <a:chOff x="0" y="0"/>
            <a:chExt cx="186235" cy="321312"/>
          </a:xfrm>
        </p:grpSpPr>
        <p:sp>
          <p:nvSpPr>
            <p:cNvPr name="Freeform 17" id="1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8" id="18"/>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19" id="19"/>
          <p:cNvGrpSpPr/>
          <p:nvPr/>
        </p:nvGrpSpPr>
        <p:grpSpPr>
          <a:xfrm rot="0">
            <a:off x="15993413" y="1819467"/>
            <a:ext cx="700159" cy="7210282"/>
            <a:chOff x="0" y="0"/>
            <a:chExt cx="933546" cy="9613709"/>
          </a:xfrm>
        </p:grpSpPr>
        <p:grpSp>
          <p:nvGrpSpPr>
            <p:cNvPr name="Group 20" id="20"/>
            <p:cNvGrpSpPr/>
            <p:nvPr/>
          </p:nvGrpSpPr>
          <p:grpSpPr>
            <a:xfrm rot="6302">
              <a:off x="2917" y="849"/>
              <a:ext cx="927712" cy="1600587"/>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917" y="1603134"/>
              <a:ext cx="927712" cy="1600587"/>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2917" y="3205419"/>
              <a:ext cx="927712" cy="1600587"/>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1466" y="4807704"/>
              <a:ext cx="927712" cy="1600587"/>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2917" y="6409988"/>
              <a:ext cx="927712" cy="1600587"/>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5" id="35"/>
            <p:cNvGrpSpPr/>
            <p:nvPr/>
          </p:nvGrpSpPr>
          <p:grpSpPr>
            <a:xfrm rot="6302">
              <a:off x="4367" y="8012273"/>
              <a:ext cx="927712" cy="1600587"/>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8" id="38"/>
          <p:cNvGrpSpPr/>
          <p:nvPr/>
        </p:nvGrpSpPr>
        <p:grpSpPr>
          <a:xfrm rot="6302">
            <a:off x="3127823" y="1741850"/>
            <a:ext cx="13208996" cy="7292903"/>
            <a:chOff x="0" y="0"/>
            <a:chExt cx="3518275" cy="1942497"/>
          </a:xfrm>
        </p:grpSpPr>
        <p:sp>
          <p:nvSpPr>
            <p:cNvPr name="Freeform 39" id="39"/>
            <p:cNvSpPr/>
            <p:nvPr/>
          </p:nvSpPr>
          <p:spPr>
            <a:xfrm flipH="false" flipV="false" rot="0">
              <a:off x="0" y="0"/>
              <a:ext cx="3518275" cy="1942497"/>
            </a:xfrm>
            <a:custGeom>
              <a:avLst/>
              <a:gdLst/>
              <a:ahLst/>
              <a:cxnLst/>
              <a:rect r="r" b="b" t="t" l="l"/>
              <a:pathLst>
                <a:path h="1942497" w="3518275">
                  <a:moveTo>
                    <a:pt x="0" y="0"/>
                  </a:moveTo>
                  <a:lnTo>
                    <a:pt x="3518275" y="0"/>
                  </a:lnTo>
                  <a:lnTo>
                    <a:pt x="3518275" y="1942497"/>
                  </a:lnTo>
                  <a:lnTo>
                    <a:pt x="0" y="1942497"/>
                  </a:lnTo>
                  <a:close/>
                </a:path>
              </a:pathLst>
            </a:custGeom>
            <a:solidFill>
              <a:srgbClr val="EFE6D5"/>
            </a:solidFill>
            <a:ln cap="sq">
              <a:noFill/>
              <a:prstDash val="solid"/>
              <a:miter/>
            </a:ln>
          </p:spPr>
        </p:sp>
        <p:sp>
          <p:nvSpPr>
            <p:cNvPr name="TextBox 40" id="40"/>
            <p:cNvSpPr txBox="true"/>
            <p:nvPr/>
          </p:nvSpPr>
          <p:spPr>
            <a:xfrm>
              <a:off x="0" y="-38100"/>
              <a:ext cx="3518275" cy="198059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0">
            <a:off x="3586603" y="2330678"/>
            <a:ext cx="11831208" cy="6166789"/>
            <a:chOff x="0" y="0"/>
            <a:chExt cx="15774944" cy="8222385"/>
          </a:xfrm>
        </p:grpSpPr>
        <p:sp>
          <p:nvSpPr>
            <p:cNvPr name="Freeform 42" id="42"/>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0">
                <a:alphaModFix amt="2900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0">
                <a:alphaModFix amt="29000"/>
                <a:extLst>
                  <a:ext uri="{96DAC541-7B7A-43D3-8B79-37D633B846F1}">
                    <asvg:svgBlip xmlns:asvg="http://schemas.microsoft.com/office/drawing/2016/SVG/main" r:embed="rId11"/>
                  </a:ext>
                </a:extLst>
              </a:blip>
              <a:stretch>
                <a:fillRect l="0" t="0" r="0" b="0"/>
              </a:stretch>
            </a:blipFill>
          </p:spPr>
        </p:sp>
      </p:grpSp>
      <p:grpSp>
        <p:nvGrpSpPr>
          <p:cNvPr name="Group 44" id="44"/>
          <p:cNvGrpSpPr/>
          <p:nvPr/>
        </p:nvGrpSpPr>
        <p:grpSpPr>
          <a:xfrm rot="6302">
            <a:off x="1665445" y="1731236"/>
            <a:ext cx="1320925" cy="7292858"/>
            <a:chOff x="0" y="0"/>
            <a:chExt cx="351834" cy="1942485"/>
          </a:xfrm>
        </p:grpSpPr>
        <p:sp>
          <p:nvSpPr>
            <p:cNvPr name="Freeform 45" id="45"/>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E4AFAB"/>
            </a:solidFill>
            <a:ln w="142875" cap="sq">
              <a:solidFill>
                <a:srgbClr val="EFE6D5"/>
              </a:solidFill>
              <a:prstDash val="solid"/>
              <a:miter/>
            </a:ln>
          </p:spPr>
        </p:sp>
        <p:sp>
          <p:nvSpPr>
            <p:cNvPr name="TextBox 46" id="46"/>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7" id="47"/>
          <p:cNvSpPr/>
          <p:nvPr/>
        </p:nvSpPr>
        <p:spPr>
          <a:xfrm flipH="false" flipV="false" rot="0">
            <a:off x="2630218" y="2536712"/>
            <a:ext cx="812153" cy="5960755"/>
          </a:xfrm>
          <a:custGeom>
            <a:avLst/>
            <a:gdLst/>
            <a:ahLst/>
            <a:cxnLst/>
            <a:rect r="r" b="b" t="t" l="l"/>
            <a:pathLst>
              <a:path h="5960755" w="812153">
                <a:moveTo>
                  <a:pt x="0" y="0"/>
                </a:moveTo>
                <a:lnTo>
                  <a:pt x="812152" y="0"/>
                </a:lnTo>
                <a:lnTo>
                  <a:pt x="812152" y="5960754"/>
                </a:lnTo>
                <a:lnTo>
                  <a:pt x="0" y="59607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8" id="48"/>
          <p:cNvSpPr txBox="true"/>
          <p:nvPr/>
        </p:nvSpPr>
        <p:spPr>
          <a:xfrm rot="0">
            <a:off x="3586603" y="1771842"/>
            <a:ext cx="13537332" cy="1366519"/>
          </a:xfrm>
          <a:prstGeom prst="rect">
            <a:avLst/>
          </a:prstGeom>
        </p:spPr>
        <p:txBody>
          <a:bodyPr anchor="t" rtlCol="false" tIns="0" lIns="0" bIns="0" rIns="0">
            <a:spAutoFit/>
          </a:bodyPr>
          <a:lstStyle/>
          <a:p>
            <a:pPr algn="just">
              <a:lnSpc>
                <a:spcPts val="2800"/>
              </a:lnSpc>
            </a:pPr>
            <a:r>
              <a:rPr lang="en-US" sz="2000">
                <a:solidFill>
                  <a:srgbClr val="000000"/>
                </a:solidFill>
                <a:latin typeface="Hussar Bold"/>
              </a:rPr>
              <a:t>A. GAMBAR BATANG CENGKEH DAN TUNJUKKAN BAGIAN-BAGIANNYA</a:t>
            </a:r>
          </a:p>
          <a:p>
            <a:pPr algn="just">
              <a:lnSpc>
                <a:spcPts val="4060"/>
              </a:lnSpc>
            </a:pPr>
            <a:r>
              <a:rPr lang="en-US" sz="2900">
                <a:solidFill>
                  <a:srgbClr val="000000"/>
                </a:solidFill>
                <a:latin typeface="Lulu Font TH"/>
              </a:rPr>
              <a:t>a. Batang pokok</a:t>
            </a:r>
          </a:p>
          <a:p>
            <a:pPr algn="just">
              <a:lnSpc>
                <a:spcPts val="4060"/>
              </a:lnSpc>
            </a:pPr>
            <a:r>
              <a:rPr lang="en-US" sz="2900">
                <a:solidFill>
                  <a:srgbClr val="000000"/>
                </a:solidFill>
                <a:latin typeface="Lulu Font TH"/>
              </a:rPr>
              <a:t>b. Percabangan batang</a:t>
            </a:r>
          </a:p>
        </p:txBody>
      </p:sp>
      <p:grpSp>
        <p:nvGrpSpPr>
          <p:cNvPr name="Group 49" id="49"/>
          <p:cNvGrpSpPr/>
          <p:nvPr/>
        </p:nvGrpSpPr>
        <p:grpSpPr>
          <a:xfrm rot="-585272">
            <a:off x="12915599" y="3008194"/>
            <a:ext cx="2562101" cy="3227058"/>
            <a:chOff x="0" y="0"/>
            <a:chExt cx="3416135" cy="4302744"/>
          </a:xfrm>
        </p:grpSpPr>
        <p:sp>
          <p:nvSpPr>
            <p:cNvPr name="Freeform 50" id="50"/>
            <p:cNvSpPr/>
            <p:nvPr/>
          </p:nvSpPr>
          <p:spPr>
            <a:xfrm flipH="false" flipV="false" rot="-303501">
              <a:off x="172464" y="127513"/>
              <a:ext cx="3071206" cy="4047719"/>
            </a:xfrm>
            <a:custGeom>
              <a:avLst/>
              <a:gdLst/>
              <a:ahLst/>
              <a:cxnLst/>
              <a:rect r="r" b="b" t="t" l="l"/>
              <a:pathLst>
                <a:path h="4047719" w="3071206">
                  <a:moveTo>
                    <a:pt x="0" y="0"/>
                  </a:moveTo>
                  <a:lnTo>
                    <a:pt x="3071207" y="0"/>
                  </a:lnTo>
                  <a:lnTo>
                    <a:pt x="3071207" y="4047718"/>
                  </a:lnTo>
                  <a:lnTo>
                    <a:pt x="0" y="40477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51" id="51"/>
            <p:cNvGrpSpPr>
              <a:grpSpLocks noChangeAspect="true"/>
            </p:cNvGrpSpPr>
            <p:nvPr/>
          </p:nvGrpSpPr>
          <p:grpSpPr>
            <a:xfrm rot="-286433">
              <a:off x="244381" y="302113"/>
              <a:ext cx="2834152" cy="2982021"/>
              <a:chOff x="0" y="0"/>
              <a:chExt cx="5842000" cy="6146800"/>
            </a:xfrm>
          </p:grpSpPr>
          <p:sp>
            <p:nvSpPr>
              <p:cNvPr name="Freeform 52" id="5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6"/>
                <a:stretch>
                  <a:fillRect l="0" t="0" r="0" b="-22732"/>
                </a:stretch>
              </a:blipFill>
            </p:spPr>
          </p:sp>
          <p:sp>
            <p:nvSpPr>
              <p:cNvPr name="Freeform 53" id="5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7"/>
                <a:stretch>
                  <a:fillRect l="0" t="-286" r="0" b="-286"/>
                </a:stretch>
              </a:blipFill>
            </p:spPr>
          </p:sp>
        </p:grpSp>
      </p:grpSp>
      <p:sp>
        <p:nvSpPr>
          <p:cNvPr name="Freeform 54" id="54"/>
          <p:cNvSpPr/>
          <p:nvPr/>
        </p:nvSpPr>
        <p:spPr>
          <a:xfrm flipH="false" flipV="false" rot="0">
            <a:off x="14890183" y="7582830"/>
            <a:ext cx="1133449" cy="1215495"/>
          </a:xfrm>
          <a:custGeom>
            <a:avLst/>
            <a:gdLst/>
            <a:ahLst/>
            <a:cxnLst/>
            <a:rect r="r" b="b" t="t" l="l"/>
            <a:pathLst>
              <a:path h="1215495" w="1133449">
                <a:moveTo>
                  <a:pt x="0" y="0"/>
                </a:moveTo>
                <a:lnTo>
                  <a:pt x="1133448" y="0"/>
                </a:lnTo>
                <a:lnTo>
                  <a:pt x="1133448" y="1215494"/>
                </a:lnTo>
                <a:lnTo>
                  <a:pt x="0" y="12154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5" id="55"/>
          <p:cNvSpPr/>
          <p:nvPr/>
        </p:nvSpPr>
        <p:spPr>
          <a:xfrm flipH="false" flipV="false" rot="4452040">
            <a:off x="14449163" y="1828171"/>
            <a:ext cx="1179720" cy="1417081"/>
          </a:xfrm>
          <a:custGeom>
            <a:avLst/>
            <a:gdLst/>
            <a:ahLst/>
            <a:cxnLst/>
            <a:rect r="r" b="b" t="t" l="l"/>
            <a:pathLst>
              <a:path h="1417081" w="1179720">
                <a:moveTo>
                  <a:pt x="0" y="0"/>
                </a:moveTo>
                <a:lnTo>
                  <a:pt x="1179720" y="0"/>
                </a:lnTo>
                <a:lnTo>
                  <a:pt x="1179720" y="1417081"/>
                </a:lnTo>
                <a:lnTo>
                  <a:pt x="0" y="141708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56" id="56"/>
          <p:cNvSpPr txBox="true"/>
          <p:nvPr/>
        </p:nvSpPr>
        <p:spPr>
          <a:xfrm rot="0">
            <a:off x="420872" y="2203305"/>
            <a:ext cx="3810071" cy="6779968"/>
          </a:xfrm>
          <a:prstGeom prst="rect">
            <a:avLst/>
          </a:prstGeom>
        </p:spPr>
        <p:txBody>
          <a:bodyPr anchor="t" rtlCol="false" tIns="0" lIns="0" bIns="0" rIns="0">
            <a:spAutoFit/>
          </a:bodyPr>
          <a:lstStyle/>
          <a:p>
            <a:pPr algn="ctr">
              <a:lnSpc>
                <a:spcPts val="3316"/>
              </a:lnSpc>
            </a:pPr>
            <a:r>
              <a:rPr lang="en-US" sz="4251" spc="357">
                <a:solidFill>
                  <a:srgbClr val="000000"/>
                </a:solidFill>
                <a:latin typeface="Kawit"/>
              </a:rPr>
              <a:t>m</a:t>
            </a:r>
          </a:p>
          <a:p>
            <a:pPr algn="ctr">
              <a:lnSpc>
                <a:spcPts val="3316"/>
              </a:lnSpc>
            </a:pPr>
            <a:r>
              <a:rPr lang="en-US" sz="4251" spc="357">
                <a:solidFill>
                  <a:srgbClr val="000000"/>
                </a:solidFill>
                <a:latin typeface="Kawit"/>
              </a:rPr>
              <a:t>o</a:t>
            </a:r>
          </a:p>
          <a:p>
            <a:pPr algn="ctr">
              <a:lnSpc>
                <a:spcPts val="3316"/>
              </a:lnSpc>
            </a:pPr>
            <a:r>
              <a:rPr lang="en-US" sz="4251" spc="357">
                <a:solidFill>
                  <a:srgbClr val="000000"/>
                </a:solidFill>
                <a:latin typeface="Kawit"/>
              </a:rPr>
              <a:t>r</a:t>
            </a:r>
          </a:p>
          <a:p>
            <a:pPr algn="ctr">
              <a:lnSpc>
                <a:spcPts val="3316"/>
              </a:lnSpc>
            </a:pPr>
            <a:r>
              <a:rPr lang="en-US" sz="4251" spc="357">
                <a:solidFill>
                  <a:srgbClr val="000000"/>
                </a:solidFill>
                <a:latin typeface="Kawit"/>
              </a:rPr>
              <a:t>f</a:t>
            </a:r>
          </a:p>
          <a:p>
            <a:pPr algn="ctr">
              <a:lnSpc>
                <a:spcPts val="3316"/>
              </a:lnSpc>
            </a:pPr>
            <a:r>
              <a:rPr lang="en-US" sz="4251" spc="357">
                <a:solidFill>
                  <a:srgbClr val="000000"/>
                </a:solidFill>
                <a:latin typeface="Kawit"/>
              </a:rPr>
              <a:t>o</a:t>
            </a:r>
          </a:p>
          <a:p>
            <a:pPr algn="ctr">
              <a:lnSpc>
                <a:spcPts val="3316"/>
              </a:lnSpc>
            </a:pPr>
            <a:r>
              <a:rPr lang="en-US" sz="4251" spc="357">
                <a:solidFill>
                  <a:srgbClr val="000000"/>
                </a:solidFill>
                <a:latin typeface="Kawit"/>
              </a:rPr>
              <a:t>l</a:t>
            </a:r>
          </a:p>
          <a:p>
            <a:pPr algn="ctr">
              <a:lnSpc>
                <a:spcPts val="3316"/>
              </a:lnSpc>
            </a:pPr>
            <a:r>
              <a:rPr lang="en-US" sz="4251" spc="357">
                <a:solidFill>
                  <a:srgbClr val="000000"/>
                </a:solidFill>
                <a:latin typeface="Kawit"/>
              </a:rPr>
              <a:t>o</a:t>
            </a:r>
          </a:p>
          <a:p>
            <a:pPr algn="ctr">
              <a:lnSpc>
                <a:spcPts val="3316"/>
              </a:lnSpc>
            </a:pPr>
            <a:r>
              <a:rPr lang="en-US" sz="4251" spc="357">
                <a:solidFill>
                  <a:srgbClr val="000000"/>
                </a:solidFill>
                <a:latin typeface="Kawit"/>
              </a:rPr>
              <a:t>g</a:t>
            </a:r>
          </a:p>
          <a:p>
            <a:pPr algn="ctr">
              <a:lnSpc>
                <a:spcPts val="3316"/>
              </a:lnSpc>
            </a:pPr>
            <a:r>
              <a:rPr lang="en-US" sz="4251" spc="357">
                <a:solidFill>
                  <a:srgbClr val="000000"/>
                </a:solidFill>
                <a:latin typeface="Kawit"/>
              </a:rPr>
              <a:t>i</a:t>
            </a:r>
          </a:p>
          <a:p>
            <a:pPr algn="ctr">
              <a:lnSpc>
                <a:spcPts val="3316"/>
              </a:lnSpc>
            </a:pPr>
          </a:p>
          <a:p>
            <a:pPr algn="ctr">
              <a:lnSpc>
                <a:spcPts val="3316"/>
              </a:lnSpc>
            </a:pPr>
            <a:r>
              <a:rPr lang="en-US" sz="4251" spc="357">
                <a:solidFill>
                  <a:srgbClr val="000000"/>
                </a:solidFill>
                <a:latin typeface="Kawit"/>
              </a:rPr>
              <a:t>b</a:t>
            </a:r>
          </a:p>
          <a:p>
            <a:pPr algn="ctr">
              <a:lnSpc>
                <a:spcPts val="3316"/>
              </a:lnSpc>
            </a:pPr>
            <a:r>
              <a:rPr lang="en-US" sz="4251" spc="357">
                <a:solidFill>
                  <a:srgbClr val="000000"/>
                </a:solidFill>
                <a:latin typeface="Kawit"/>
              </a:rPr>
              <a:t>a</a:t>
            </a:r>
          </a:p>
          <a:p>
            <a:pPr algn="ctr">
              <a:lnSpc>
                <a:spcPts val="3316"/>
              </a:lnSpc>
            </a:pPr>
            <a:r>
              <a:rPr lang="en-US" sz="4251" spc="357">
                <a:solidFill>
                  <a:srgbClr val="000000"/>
                </a:solidFill>
                <a:latin typeface="Kawit"/>
              </a:rPr>
              <a:t>t</a:t>
            </a:r>
          </a:p>
          <a:p>
            <a:pPr algn="ctr">
              <a:lnSpc>
                <a:spcPts val="3316"/>
              </a:lnSpc>
            </a:pPr>
            <a:r>
              <a:rPr lang="en-US" sz="4251" spc="357">
                <a:solidFill>
                  <a:srgbClr val="000000"/>
                </a:solidFill>
                <a:latin typeface="Kawit"/>
              </a:rPr>
              <a:t>a</a:t>
            </a:r>
          </a:p>
          <a:p>
            <a:pPr algn="ctr">
              <a:lnSpc>
                <a:spcPts val="3316"/>
              </a:lnSpc>
            </a:pPr>
            <a:r>
              <a:rPr lang="en-US" sz="4251" spc="357">
                <a:solidFill>
                  <a:srgbClr val="000000"/>
                </a:solidFill>
                <a:latin typeface="Kawit"/>
              </a:rPr>
              <a:t>n</a:t>
            </a:r>
          </a:p>
          <a:p>
            <a:pPr algn="ctr">
              <a:lnSpc>
                <a:spcPts val="3316"/>
              </a:lnSpc>
            </a:pPr>
            <a:r>
              <a:rPr lang="en-US" sz="4251" spc="357">
                <a:solidFill>
                  <a:srgbClr val="000000"/>
                </a:solidFill>
                <a:latin typeface="Kawit"/>
              </a:rPr>
              <a:t>g</a:t>
            </a:r>
          </a:p>
        </p:txBody>
      </p:sp>
      <p:sp>
        <p:nvSpPr>
          <p:cNvPr name="TextBox 57" id="57"/>
          <p:cNvSpPr txBox="true"/>
          <p:nvPr/>
        </p:nvSpPr>
        <p:spPr>
          <a:xfrm rot="0">
            <a:off x="3586603" y="3350797"/>
            <a:ext cx="7985960" cy="3078173"/>
          </a:xfrm>
          <a:prstGeom prst="rect">
            <a:avLst/>
          </a:prstGeom>
        </p:spPr>
        <p:txBody>
          <a:bodyPr anchor="t" rtlCol="false" tIns="0" lIns="0" bIns="0" rIns="0">
            <a:spAutoFit/>
          </a:bodyPr>
          <a:lstStyle/>
          <a:p>
            <a:pPr algn="just">
              <a:lnSpc>
                <a:spcPts val="2536"/>
              </a:lnSpc>
            </a:pPr>
            <a:r>
              <a:rPr lang="en-US" sz="1812">
                <a:solidFill>
                  <a:srgbClr val="000000"/>
                </a:solidFill>
                <a:latin typeface="Hussar Bold"/>
              </a:rPr>
              <a:t>B. TULIS FUNGSI BATANG SECARA UMUM </a:t>
            </a:r>
          </a:p>
          <a:p>
            <a:pPr algn="just" marL="434408" indent="-217204" lvl="1">
              <a:lnSpc>
                <a:spcPts val="2816"/>
              </a:lnSpc>
              <a:buAutoNum type="arabicPeriod" startAt="1"/>
            </a:pPr>
            <a:r>
              <a:rPr lang="en-US" sz="2012">
                <a:solidFill>
                  <a:srgbClr val="000000"/>
                </a:solidFill>
                <a:latin typeface="Lulu Font TH"/>
              </a:rPr>
              <a:t>Mendukung bagian-bagian tumbuhan yang ada di atas tanah, yaitu daun, bunga, dan buah.</a:t>
            </a:r>
          </a:p>
          <a:p>
            <a:pPr algn="just" marL="434408" indent="-217204" lvl="1">
              <a:lnSpc>
                <a:spcPts val="2816"/>
              </a:lnSpc>
              <a:buAutoNum type="arabicPeriod" startAt="1"/>
            </a:pPr>
            <a:r>
              <a:rPr lang="en-US" sz="2012">
                <a:solidFill>
                  <a:srgbClr val="000000"/>
                </a:solidFill>
                <a:latin typeface="Lulu Font TH"/>
              </a:rPr>
              <a:t>dengan percabangan memperluas asimilasi dan menempatkan bagian-bagian tumbuhan didalam ruang sedemikian rupa.</a:t>
            </a:r>
          </a:p>
          <a:p>
            <a:pPr algn="just" marL="434408" indent="-217204" lvl="1">
              <a:lnSpc>
                <a:spcPts val="2816"/>
              </a:lnSpc>
              <a:buAutoNum type="arabicPeriod" startAt="1"/>
            </a:pPr>
            <a:r>
              <a:rPr lang="en-US" sz="2012">
                <a:solidFill>
                  <a:srgbClr val="000000"/>
                </a:solidFill>
                <a:latin typeface="Lulu Font TH"/>
              </a:rPr>
              <a:t>Jalan pengangkutan air dan zat-zat makanan dari bawah keatas dan jalan pengangkutan asimilasi dari atas kebawah.</a:t>
            </a:r>
          </a:p>
          <a:p>
            <a:pPr algn="just" marL="434408" indent="-217204" lvl="1">
              <a:lnSpc>
                <a:spcPts val="2816"/>
              </a:lnSpc>
              <a:buAutoNum type="arabicPeriod" startAt="1"/>
            </a:pPr>
            <a:r>
              <a:rPr lang="en-US" sz="2012">
                <a:solidFill>
                  <a:srgbClr val="000000"/>
                </a:solidFill>
                <a:latin typeface="Lulu Font TH"/>
              </a:rPr>
              <a:t>Mejadi tempat pemimbunan zat-zat makanan cadangan.</a:t>
            </a:r>
          </a:p>
          <a:p>
            <a:pPr algn="just">
              <a:lnSpc>
                <a:spcPts val="2536"/>
              </a:lnSpc>
              <a:spcBef>
                <a:spcPct val="0"/>
              </a:spcBef>
            </a:pPr>
          </a:p>
        </p:txBody>
      </p:sp>
      <p:sp>
        <p:nvSpPr>
          <p:cNvPr name="TextBox 58" id="58"/>
          <p:cNvSpPr txBox="true"/>
          <p:nvPr/>
        </p:nvSpPr>
        <p:spPr>
          <a:xfrm rot="0">
            <a:off x="3586603" y="6400395"/>
            <a:ext cx="10713029"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C. TUMBUHAN CENGKEH JELAS BERBATANG ATAU TIDAK? ALASAN?</a:t>
            </a:r>
          </a:p>
          <a:p>
            <a:pPr algn="just">
              <a:lnSpc>
                <a:spcPts val="2676"/>
              </a:lnSpc>
              <a:spcBef>
                <a:spcPct val="0"/>
              </a:spcBef>
            </a:pPr>
            <a:r>
              <a:rPr lang="en-US" sz="1912">
                <a:solidFill>
                  <a:srgbClr val="000000"/>
                </a:solidFill>
                <a:latin typeface="Lulu Font TH"/>
              </a:rPr>
              <a:t>Cengkeh adalah tumbuhan yang berbatang jelas, yaitu dapat dilihat jelas memiliki batang pokok yang besar dengan banyak cabang.</a:t>
            </a:r>
          </a:p>
        </p:txBody>
      </p:sp>
      <p:sp>
        <p:nvSpPr>
          <p:cNvPr name="TextBox 59" id="59"/>
          <p:cNvSpPr txBox="true"/>
          <p:nvPr/>
        </p:nvSpPr>
        <p:spPr>
          <a:xfrm rot="0">
            <a:off x="3586603" y="7711790"/>
            <a:ext cx="10713029" cy="1313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D. JIKA JELAS BERBATANG TENTUKAN TUMBUHAN BERBATANG APA ? ALASAN?</a:t>
            </a:r>
          </a:p>
          <a:p>
            <a:pPr algn="just">
              <a:lnSpc>
                <a:spcPts val="2676"/>
              </a:lnSpc>
              <a:spcBef>
                <a:spcPct val="0"/>
              </a:spcBef>
            </a:pPr>
            <a:r>
              <a:rPr lang="en-US" sz="1912">
                <a:solidFill>
                  <a:srgbClr val="000000"/>
                </a:solidFill>
                <a:latin typeface="Lulu Font TH"/>
              </a:rPr>
              <a:t>Cengkeh memiliki batang yang JELAS dengan jenis batang BERKAYU. Karena batang berkayu, yaitu batang yang keras, dan kuat, karena sebagian besar batang cengkeh terdiri dari kayu.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F. TENTUKAN PERMUKAAN BATANG. ALASSAN?</a:t>
                </a:r>
              </a:p>
              <a:p>
                <a:pPr algn="ctr">
                  <a:lnSpc>
                    <a:spcPts val="2659"/>
                  </a:lnSpc>
                  <a:spcBef>
                    <a:spcPct val="0"/>
                  </a:spcBef>
                </a:pPr>
                <a:r>
                  <a:rPr lang="en-US" sz="1899">
                    <a:solidFill>
                      <a:srgbClr val="000000"/>
                    </a:solidFill>
                    <a:latin typeface="Canva Sans"/>
                  </a:rPr>
                  <a:t>Permukaan pada batang cengkeh adalah KASAR dan BERALUR. Permukaan batangnya memiliki alur-alur memanjang yan</a:t>
                </a: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393697">
            <a:off x="2007861" y="1186432"/>
            <a:ext cx="636094" cy="1097456"/>
            <a:chOff x="0" y="0"/>
            <a:chExt cx="186235" cy="321312"/>
          </a:xfrm>
        </p:grpSpPr>
        <p:sp>
          <p:nvSpPr>
            <p:cNvPr name="Freeform 17" id="1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18" id="18"/>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19" id="19"/>
          <p:cNvGrpSpPr/>
          <p:nvPr/>
        </p:nvGrpSpPr>
        <p:grpSpPr>
          <a:xfrm rot="6302">
            <a:off x="1665445" y="1731236"/>
            <a:ext cx="1320925" cy="7292858"/>
            <a:chOff x="0" y="0"/>
            <a:chExt cx="351834" cy="1942485"/>
          </a:xfrm>
        </p:grpSpPr>
        <p:sp>
          <p:nvSpPr>
            <p:cNvPr name="Freeform 20" id="20"/>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A2B68A"/>
            </a:solidFill>
            <a:ln w="142875" cap="sq">
              <a:solidFill>
                <a:srgbClr val="EFE6D5"/>
              </a:solidFill>
              <a:prstDash val="solid"/>
              <a:miter/>
            </a:ln>
          </p:spPr>
        </p:sp>
        <p:sp>
          <p:nvSpPr>
            <p:cNvPr name="TextBox 21" id="21"/>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grpSp>
        <p:nvGrpSpPr>
          <p:cNvPr name="Group 22" id="22"/>
          <p:cNvGrpSpPr/>
          <p:nvPr/>
        </p:nvGrpSpPr>
        <p:grpSpPr>
          <a:xfrm rot="0">
            <a:off x="15993413" y="1819467"/>
            <a:ext cx="700159" cy="7210282"/>
            <a:chOff x="0" y="0"/>
            <a:chExt cx="933546" cy="9613709"/>
          </a:xfrm>
        </p:grpSpPr>
        <p:grpSp>
          <p:nvGrpSpPr>
            <p:cNvPr name="Group 23" id="23"/>
            <p:cNvGrpSpPr/>
            <p:nvPr/>
          </p:nvGrpSpPr>
          <p:grpSpPr>
            <a:xfrm rot="6302">
              <a:off x="2917" y="849"/>
              <a:ext cx="927712" cy="1600587"/>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2917" y="1603134"/>
              <a:ext cx="927712" cy="1600587"/>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917" y="3205419"/>
              <a:ext cx="927712" cy="1600587"/>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1466" y="4807704"/>
              <a:ext cx="927712" cy="1600587"/>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5" id="35"/>
            <p:cNvGrpSpPr/>
            <p:nvPr/>
          </p:nvGrpSpPr>
          <p:grpSpPr>
            <a:xfrm rot="6302">
              <a:off x="2917" y="6409988"/>
              <a:ext cx="927712" cy="1600587"/>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8" id="38"/>
            <p:cNvGrpSpPr/>
            <p:nvPr/>
          </p:nvGrpSpPr>
          <p:grpSpPr>
            <a:xfrm rot="6302">
              <a:off x="4367" y="8012273"/>
              <a:ext cx="927712" cy="1600587"/>
              <a:chOff x="0" y="0"/>
              <a:chExt cx="186235" cy="321312"/>
            </a:xfrm>
          </p:grpSpPr>
          <p:sp>
            <p:nvSpPr>
              <p:cNvPr name="Freeform 39" id="39"/>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40" id="40"/>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41" id="41"/>
          <p:cNvGrpSpPr/>
          <p:nvPr/>
        </p:nvGrpSpPr>
        <p:grpSpPr>
          <a:xfrm rot="6302">
            <a:off x="3127823" y="1742171"/>
            <a:ext cx="13559076" cy="7292903"/>
            <a:chOff x="0" y="0"/>
            <a:chExt cx="3611520" cy="1942497"/>
          </a:xfrm>
        </p:grpSpPr>
        <p:sp>
          <p:nvSpPr>
            <p:cNvPr name="Freeform 42" id="42"/>
            <p:cNvSpPr/>
            <p:nvPr/>
          </p:nvSpPr>
          <p:spPr>
            <a:xfrm flipH="false" flipV="false" rot="0">
              <a:off x="0" y="0"/>
              <a:ext cx="3611520" cy="1942497"/>
            </a:xfrm>
            <a:custGeom>
              <a:avLst/>
              <a:gdLst/>
              <a:ahLst/>
              <a:cxnLst/>
              <a:rect r="r" b="b" t="t" l="l"/>
              <a:pathLst>
                <a:path h="1942497" w="3611520">
                  <a:moveTo>
                    <a:pt x="0" y="0"/>
                  </a:moveTo>
                  <a:lnTo>
                    <a:pt x="3611520" y="0"/>
                  </a:lnTo>
                  <a:lnTo>
                    <a:pt x="3611520" y="1942497"/>
                  </a:lnTo>
                  <a:lnTo>
                    <a:pt x="0" y="1942497"/>
                  </a:lnTo>
                  <a:close/>
                </a:path>
              </a:pathLst>
            </a:custGeom>
            <a:solidFill>
              <a:srgbClr val="EFE6D5"/>
            </a:solidFill>
            <a:ln cap="sq">
              <a:noFill/>
              <a:prstDash val="solid"/>
              <a:miter/>
            </a:ln>
          </p:spPr>
        </p:sp>
        <p:sp>
          <p:nvSpPr>
            <p:cNvPr name="TextBox 43" id="43"/>
            <p:cNvSpPr txBox="true"/>
            <p:nvPr/>
          </p:nvSpPr>
          <p:spPr>
            <a:xfrm>
              <a:off x="0" y="-38100"/>
              <a:ext cx="3611520" cy="1980597"/>
            </a:xfrm>
            <a:prstGeom prst="rect">
              <a:avLst/>
            </a:prstGeom>
          </p:spPr>
          <p:txBody>
            <a:bodyPr anchor="ctr" rtlCol="false" tIns="54400" lIns="54400" bIns="54400" rIns="54400"/>
            <a:lstStyle/>
            <a:p>
              <a:pPr algn="ctr">
                <a:lnSpc>
                  <a:spcPts val="2660"/>
                </a:lnSpc>
              </a:pPr>
            </a:p>
          </p:txBody>
        </p:sp>
      </p:grpSp>
      <p:grpSp>
        <p:nvGrpSpPr>
          <p:cNvPr name="Group 44" id="44"/>
          <p:cNvGrpSpPr/>
          <p:nvPr/>
        </p:nvGrpSpPr>
        <p:grpSpPr>
          <a:xfrm rot="0">
            <a:off x="3586603" y="2330678"/>
            <a:ext cx="11831208" cy="6166789"/>
            <a:chOff x="0" y="0"/>
            <a:chExt cx="15774944" cy="8222385"/>
          </a:xfrm>
        </p:grpSpPr>
        <p:sp>
          <p:nvSpPr>
            <p:cNvPr name="Freeform 45" id="45"/>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0">
                <a:alphaModFix amt="2900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0">
                <a:alphaModFix amt="29000"/>
                <a:extLst>
                  <a:ext uri="{96DAC541-7B7A-43D3-8B79-37D633B846F1}">
                    <asvg:svgBlip xmlns:asvg="http://schemas.microsoft.com/office/drawing/2016/SVG/main" r:embed="rId11"/>
                  </a:ext>
                </a:extLst>
              </a:blip>
              <a:stretch>
                <a:fillRect l="0" t="0" r="0" b="0"/>
              </a:stretch>
            </a:blipFill>
          </p:spPr>
        </p:sp>
      </p:grpSp>
      <p:sp>
        <p:nvSpPr>
          <p:cNvPr name="Freeform 47" id="47"/>
          <p:cNvSpPr/>
          <p:nvPr/>
        </p:nvSpPr>
        <p:spPr>
          <a:xfrm flipH="false" flipV="false" rot="-1878153">
            <a:off x="1805020" y="4358803"/>
            <a:ext cx="1106952" cy="788703"/>
          </a:xfrm>
          <a:custGeom>
            <a:avLst/>
            <a:gdLst/>
            <a:ahLst/>
            <a:cxnLst/>
            <a:rect r="r" b="b" t="t" l="l"/>
            <a:pathLst>
              <a:path h="788703" w="1106952">
                <a:moveTo>
                  <a:pt x="0" y="0"/>
                </a:moveTo>
                <a:lnTo>
                  <a:pt x="1106952" y="0"/>
                </a:lnTo>
                <a:lnTo>
                  <a:pt x="1106952" y="788703"/>
                </a:lnTo>
                <a:lnTo>
                  <a:pt x="0" y="7887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8" id="48"/>
          <p:cNvSpPr/>
          <p:nvPr/>
        </p:nvSpPr>
        <p:spPr>
          <a:xfrm flipH="false" flipV="false" rot="-1878153">
            <a:off x="1761780" y="7109317"/>
            <a:ext cx="1106952" cy="788703"/>
          </a:xfrm>
          <a:custGeom>
            <a:avLst/>
            <a:gdLst/>
            <a:ahLst/>
            <a:cxnLst/>
            <a:rect r="r" b="b" t="t" l="l"/>
            <a:pathLst>
              <a:path h="788703" w="1106952">
                <a:moveTo>
                  <a:pt x="0" y="0"/>
                </a:moveTo>
                <a:lnTo>
                  <a:pt x="1106952" y="0"/>
                </a:lnTo>
                <a:lnTo>
                  <a:pt x="1106952" y="788703"/>
                </a:lnTo>
                <a:lnTo>
                  <a:pt x="0" y="7887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9" id="49"/>
          <p:cNvSpPr/>
          <p:nvPr/>
        </p:nvSpPr>
        <p:spPr>
          <a:xfrm flipH="false" flipV="false" rot="-1878153">
            <a:off x="1761780" y="2160316"/>
            <a:ext cx="1106952" cy="788703"/>
          </a:xfrm>
          <a:custGeom>
            <a:avLst/>
            <a:gdLst/>
            <a:ahLst/>
            <a:cxnLst/>
            <a:rect r="r" b="b" t="t" l="l"/>
            <a:pathLst>
              <a:path h="788703" w="1106952">
                <a:moveTo>
                  <a:pt x="0" y="0"/>
                </a:moveTo>
                <a:lnTo>
                  <a:pt x="1106952" y="0"/>
                </a:lnTo>
                <a:lnTo>
                  <a:pt x="1106952" y="788703"/>
                </a:lnTo>
                <a:lnTo>
                  <a:pt x="0" y="7887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0" id="50"/>
          <p:cNvSpPr/>
          <p:nvPr/>
        </p:nvSpPr>
        <p:spPr>
          <a:xfrm flipH="false" flipV="false" rot="0">
            <a:off x="3121150" y="6879158"/>
            <a:ext cx="3991385" cy="2146140"/>
          </a:xfrm>
          <a:custGeom>
            <a:avLst/>
            <a:gdLst/>
            <a:ahLst/>
            <a:cxnLst/>
            <a:rect r="r" b="b" t="t" l="l"/>
            <a:pathLst>
              <a:path h="2146140" w="3991385">
                <a:moveTo>
                  <a:pt x="0" y="0"/>
                </a:moveTo>
                <a:lnTo>
                  <a:pt x="3991384" y="0"/>
                </a:lnTo>
                <a:lnTo>
                  <a:pt x="3991384" y="2146140"/>
                </a:lnTo>
                <a:lnTo>
                  <a:pt x="0" y="2146140"/>
                </a:lnTo>
                <a:lnTo>
                  <a:pt x="0" y="0"/>
                </a:lnTo>
                <a:close/>
              </a:path>
            </a:pathLst>
          </a:custGeom>
          <a:blipFill>
            <a:blip r:embed="rId14"/>
            <a:stretch>
              <a:fillRect l="0" t="0" r="0" b="-4148"/>
            </a:stretch>
          </a:blipFill>
        </p:spPr>
      </p:sp>
      <p:sp>
        <p:nvSpPr>
          <p:cNvPr name="Freeform 51" id="51"/>
          <p:cNvSpPr/>
          <p:nvPr/>
        </p:nvSpPr>
        <p:spPr>
          <a:xfrm flipH="false" flipV="false" rot="0">
            <a:off x="2630218" y="2536712"/>
            <a:ext cx="812153" cy="5960755"/>
          </a:xfrm>
          <a:custGeom>
            <a:avLst/>
            <a:gdLst/>
            <a:ahLst/>
            <a:cxnLst/>
            <a:rect r="r" b="b" t="t" l="l"/>
            <a:pathLst>
              <a:path h="5960755" w="812153">
                <a:moveTo>
                  <a:pt x="0" y="0"/>
                </a:moveTo>
                <a:lnTo>
                  <a:pt x="812152" y="0"/>
                </a:lnTo>
                <a:lnTo>
                  <a:pt x="812152" y="5960754"/>
                </a:lnTo>
                <a:lnTo>
                  <a:pt x="0" y="59607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2" id="52"/>
          <p:cNvSpPr txBox="true"/>
          <p:nvPr/>
        </p:nvSpPr>
        <p:spPr>
          <a:xfrm rot="0">
            <a:off x="3585103" y="1865670"/>
            <a:ext cx="5198692" cy="164688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E. TENTUKAN  BENTUK BATANG ? ALASAN ?</a:t>
            </a:r>
          </a:p>
          <a:p>
            <a:pPr algn="just">
              <a:lnSpc>
                <a:spcPts val="2676"/>
              </a:lnSpc>
              <a:spcBef>
                <a:spcPct val="0"/>
              </a:spcBef>
            </a:pPr>
            <a:r>
              <a:rPr lang="en-US" sz="1912">
                <a:solidFill>
                  <a:srgbClr val="000000"/>
                </a:solidFill>
                <a:latin typeface="Lulu Font TH"/>
              </a:rPr>
              <a:t>Batang tumbuhan cengkeh yaitu berbentuk BULAT.  Bentuknya yang bulat dapat memberikan kekuatan yang struktural.</a:t>
            </a:r>
          </a:p>
        </p:txBody>
      </p:sp>
      <p:sp>
        <p:nvSpPr>
          <p:cNvPr name="TextBox 53" id="53"/>
          <p:cNvSpPr txBox="true"/>
          <p:nvPr/>
        </p:nvSpPr>
        <p:spPr>
          <a:xfrm rot="0">
            <a:off x="3514487" y="3805708"/>
            <a:ext cx="5198692" cy="26470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F. TENTUKAN PERMUKAAN BATANG. ALASAN?</a:t>
            </a:r>
          </a:p>
          <a:p>
            <a:pPr algn="just">
              <a:lnSpc>
                <a:spcPts val="2676"/>
              </a:lnSpc>
            </a:pPr>
            <a:r>
              <a:rPr lang="en-US" sz="1912">
                <a:solidFill>
                  <a:srgbClr val="000000"/>
                </a:solidFill>
                <a:latin typeface="Lulu Font TH"/>
              </a:rPr>
              <a:t> Permukaan pada batang cengkeh adalah KASAR dan BERALUR. Permukaan batangnya memiliki alur-alur memanjang yang cukup jelas. Alurnya terbentuk akibat pertumbuhan batang yang terus menerus tumbuh tinggi.</a:t>
            </a:r>
          </a:p>
          <a:p>
            <a:pPr algn="just">
              <a:lnSpc>
                <a:spcPts val="2676"/>
              </a:lnSpc>
              <a:spcBef>
                <a:spcPct val="0"/>
              </a:spcBef>
            </a:pPr>
          </a:p>
        </p:txBody>
      </p:sp>
      <p:sp>
        <p:nvSpPr>
          <p:cNvPr name="TextBox 54" id="54"/>
          <p:cNvSpPr txBox="true"/>
          <p:nvPr/>
        </p:nvSpPr>
        <p:spPr>
          <a:xfrm rot="0">
            <a:off x="3442370" y="6365279"/>
            <a:ext cx="5342925" cy="164688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G. TENTUKAN ARAH TUMBUH BATANG. ALASAN ?</a:t>
            </a:r>
          </a:p>
          <a:p>
            <a:pPr algn="just">
              <a:lnSpc>
                <a:spcPts val="2676"/>
              </a:lnSpc>
              <a:spcBef>
                <a:spcPct val="0"/>
              </a:spcBef>
            </a:pPr>
            <a:r>
              <a:rPr lang="en-US" sz="1912">
                <a:solidFill>
                  <a:srgbClr val="000000"/>
                </a:solidFill>
                <a:latin typeface="Lulu Font TH"/>
              </a:rPr>
              <a:t>Arah tumbuh batang tanaman cengkeh, yaitu tegak lurus (erectus), yaitu arah tumbuh batangnya lurus ke atas.</a:t>
            </a:r>
          </a:p>
        </p:txBody>
      </p:sp>
      <p:sp>
        <p:nvSpPr>
          <p:cNvPr name="Freeform 55" id="55"/>
          <p:cNvSpPr/>
          <p:nvPr/>
        </p:nvSpPr>
        <p:spPr>
          <a:xfrm flipH="false" flipV="false" rot="-10800000">
            <a:off x="12702188" y="1729749"/>
            <a:ext cx="3991385" cy="2146140"/>
          </a:xfrm>
          <a:custGeom>
            <a:avLst/>
            <a:gdLst/>
            <a:ahLst/>
            <a:cxnLst/>
            <a:rect r="r" b="b" t="t" l="l"/>
            <a:pathLst>
              <a:path h="2146140" w="3991385">
                <a:moveTo>
                  <a:pt x="0" y="0"/>
                </a:moveTo>
                <a:lnTo>
                  <a:pt x="3991384" y="0"/>
                </a:lnTo>
                <a:lnTo>
                  <a:pt x="3991384" y="2146140"/>
                </a:lnTo>
                <a:lnTo>
                  <a:pt x="0" y="2146140"/>
                </a:lnTo>
                <a:lnTo>
                  <a:pt x="0" y="0"/>
                </a:lnTo>
                <a:close/>
              </a:path>
            </a:pathLst>
          </a:custGeom>
          <a:blipFill>
            <a:blip r:embed="rId14"/>
            <a:stretch>
              <a:fillRect l="0" t="0" r="0" b="-4148"/>
            </a:stretch>
          </a:blipFill>
        </p:spPr>
      </p:sp>
      <p:sp>
        <p:nvSpPr>
          <p:cNvPr name="TextBox 56" id="56"/>
          <p:cNvSpPr txBox="true"/>
          <p:nvPr/>
        </p:nvSpPr>
        <p:spPr>
          <a:xfrm rot="0">
            <a:off x="9375845" y="1865670"/>
            <a:ext cx="6967647" cy="1313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H. TENTUKAN PERCABANGAN BATANG. ALASAN ?</a:t>
            </a:r>
          </a:p>
          <a:p>
            <a:pPr algn="just">
              <a:lnSpc>
                <a:spcPts val="2676"/>
              </a:lnSpc>
              <a:spcBef>
                <a:spcPct val="0"/>
              </a:spcBef>
            </a:pPr>
            <a:r>
              <a:rPr lang="en-US" sz="1912">
                <a:solidFill>
                  <a:srgbClr val="000000"/>
                </a:solidFill>
                <a:latin typeface="Lulu Font TH"/>
              </a:rPr>
              <a:t>Percabangan pada batang tanaman cengkeh, yaitu percabangan MONOPODIAL, yaitu jika batang pokok selalu tampak jelas, karena lebih besar dan lebih panjang dari pada cabang-cabangnya.</a:t>
            </a:r>
          </a:p>
        </p:txBody>
      </p:sp>
      <p:sp>
        <p:nvSpPr>
          <p:cNvPr name="TextBox 57" id="57"/>
          <p:cNvSpPr txBox="true"/>
          <p:nvPr/>
        </p:nvSpPr>
        <p:spPr>
          <a:xfrm rot="0">
            <a:off x="9375845" y="3470174"/>
            <a:ext cx="6967647" cy="164688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I. TENTUKAN SIFAT CABANG. ALASAN ?</a:t>
            </a:r>
          </a:p>
          <a:p>
            <a:pPr algn="just">
              <a:lnSpc>
                <a:spcPts val="2676"/>
              </a:lnSpc>
              <a:spcBef>
                <a:spcPct val="0"/>
              </a:spcBef>
            </a:pPr>
            <a:r>
              <a:rPr lang="en-US" sz="1912">
                <a:solidFill>
                  <a:srgbClr val="000000"/>
                </a:solidFill>
                <a:latin typeface="Lulu Font TH"/>
              </a:rPr>
              <a:t>Sifat cabang tanaman cengkeh adalah SIRUNG PENDEK (virgula sucrescens), yaitu cabang-cabang kecil dengan ruas-ruas yang pendek yang selain daun biasanya merupakan pendukung bunga dan buah.</a:t>
            </a:r>
          </a:p>
        </p:txBody>
      </p:sp>
      <p:sp>
        <p:nvSpPr>
          <p:cNvPr name="TextBox 58" id="58"/>
          <p:cNvSpPr txBox="true"/>
          <p:nvPr/>
        </p:nvSpPr>
        <p:spPr>
          <a:xfrm rot="0">
            <a:off x="9375845" y="5565650"/>
            <a:ext cx="6967647" cy="1313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J. TENTUKAN ARAH TUMBUH CABANG. ALASAN ?</a:t>
            </a:r>
          </a:p>
          <a:p>
            <a:pPr algn="just">
              <a:lnSpc>
                <a:spcPts val="2676"/>
              </a:lnSpc>
              <a:spcBef>
                <a:spcPct val="0"/>
              </a:spcBef>
            </a:pPr>
            <a:r>
              <a:rPr lang="en-US" sz="1912">
                <a:solidFill>
                  <a:srgbClr val="000000"/>
                </a:solidFill>
                <a:latin typeface="Lulu Font TH"/>
              </a:rPr>
              <a:t>Arah tumbuh cabang batang tanaman cengkeh adalah condong keatas (patens), yaitu jika cabang dengan batang pokok membentuk sudut lancip.</a:t>
            </a:r>
          </a:p>
        </p:txBody>
      </p:sp>
      <p:sp>
        <p:nvSpPr>
          <p:cNvPr name="TextBox 59" id="59"/>
          <p:cNvSpPr txBox="true"/>
          <p:nvPr/>
        </p:nvSpPr>
        <p:spPr>
          <a:xfrm rot="0">
            <a:off x="9374346" y="7174433"/>
            <a:ext cx="6969147" cy="1554173"/>
          </a:xfrm>
          <a:prstGeom prst="rect">
            <a:avLst/>
          </a:prstGeom>
        </p:spPr>
        <p:txBody>
          <a:bodyPr anchor="t" rtlCol="false" tIns="0" lIns="0" bIns="0" rIns="0">
            <a:spAutoFit/>
          </a:bodyPr>
          <a:lstStyle/>
          <a:p>
            <a:pPr algn="just">
              <a:lnSpc>
                <a:spcPts val="2536"/>
              </a:lnSpc>
            </a:pPr>
            <a:r>
              <a:rPr lang="en-US" sz="1812">
                <a:solidFill>
                  <a:srgbClr val="000000"/>
                </a:solidFill>
                <a:latin typeface="Hussar Bold"/>
              </a:rPr>
              <a:t>K. MENURUT UMURNYA CENGKEH TERMASUK TUMBUHAN? ALASAN ?</a:t>
            </a:r>
          </a:p>
          <a:p>
            <a:pPr algn="just">
              <a:lnSpc>
                <a:spcPts val="2536"/>
              </a:lnSpc>
            </a:pPr>
            <a:r>
              <a:rPr lang="en-US" sz="1812">
                <a:solidFill>
                  <a:srgbClr val="000000"/>
                </a:solidFill>
                <a:latin typeface="Lulu Font TH"/>
              </a:rPr>
              <a:t>Cengkeh adalah tumbuhan yang termasuk tumbuhan </a:t>
            </a:r>
          </a:p>
          <a:p>
            <a:pPr algn="just">
              <a:lnSpc>
                <a:spcPts val="2536"/>
              </a:lnSpc>
              <a:spcBef>
                <a:spcPct val="0"/>
              </a:spcBef>
            </a:pPr>
            <a:r>
              <a:rPr lang="en-US" sz="1812">
                <a:solidFill>
                  <a:srgbClr val="000000"/>
                </a:solidFill>
                <a:latin typeface="Lulu Font TH"/>
              </a:rPr>
              <a:t>Parennial, yaitu tumbuhan tahunan. Tumbuhan yang dapat hidup dan menghasilkan produk selama lebih dari dua tahun.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6694142" y="1771758"/>
            <a:ext cx="1229140" cy="7211249"/>
            <a:chOff x="0" y="0"/>
            <a:chExt cx="1638854" cy="9614998"/>
          </a:xfrm>
        </p:grpSpPr>
        <p:grpSp>
          <p:nvGrpSpPr>
            <p:cNvPr name="Group 17" id="17"/>
            <p:cNvGrpSpPr/>
            <p:nvPr/>
          </p:nvGrpSpPr>
          <p:grpSpPr>
            <a:xfrm rot="6302">
              <a:off x="4012" y="1493"/>
              <a:ext cx="1630830" cy="1600587"/>
              <a:chOff x="0" y="0"/>
              <a:chExt cx="327383" cy="321312"/>
            </a:xfrm>
          </p:grpSpPr>
          <p:sp>
            <p:nvSpPr>
              <p:cNvPr name="Freeform 18" id="18"/>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4012" y="1603778"/>
              <a:ext cx="1630830" cy="1600587"/>
              <a:chOff x="0" y="0"/>
              <a:chExt cx="327383" cy="321312"/>
            </a:xfrm>
          </p:grpSpPr>
          <p:sp>
            <p:nvSpPr>
              <p:cNvPr name="Freeform 21" id="21"/>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4012" y="3206063"/>
              <a:ext cx="1630830" cy="1600587"/>
              <a:chOff x="0" y="0"/>
              <a:chExt cx="327383" cy="321312"/>
            </a:xfrm>
          </p:grpSpPr>
          <p:sp>
            <p:nvSpPr>
              <p:cNvPr name="Freeform 24" id="24"/>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6" y="4808348"/>
              <a:ext cx="1630830" cy="1600587"/>
              <a:chOff x="0" y="0"/>
              <a:chExt cx="327383" cy="321312"/>
            </a:xfrm>
          </p:grpSpPr>
          <p:sp>
            <p:nvSpPr>
              <p:cNvPr name="Freeform 27" id="27"/>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4012" y="6410633"/>
              <a:ext cx="1630830" cy="1600587"/>
              <a:chOff x="0" y="0"/>
              <a:chExt cx="327383" cy="321312"/>
            </a:xfrm>
          </p:grpSpPr>
          <p:sp>
            <p:nvSpPr>
              <p:cNvPr name="Freeform 30" id="30"/>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6558" y="8012918"/>
              <a:ext cx="1630830" cy="1600587"/>
              <a:chOff x="0" y="0"/>
              <a:chExt cx="327383" cy="321312"/>
            </a:xfrm>
          </p:grpSpPr>
          <p:sp>
            <p:nvSpPr>
              <p:cNvPr name="Freeform 33" id="33"/>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6302">
            <a:off x="1802260" y="1282774"/>
            <a:ext cx="15393763" cy="7899391"/>
            <a:chOff x="0" y="0"/>
            <a:chExt cx="4100197" cy="2104038"/>
          </a:xfrm>
        </p:grpSpPr>
        <p:sp>
          <p:nvSpPr>
            <p:cNvPr name="Freeform 36" id="36"/>
            <p:cNvSpPr/>
            <p:nvPr/>
          </p:nvSpPr>
          <p:spPr>
            <a:xfrm flipH="false" flipV="false" rot="0">
              <a:off x="0" y="0"/>
              <a:ext cx="4100197" cy="2104038"/>
            </a:xfrm>
            <a:custGeom>
              <a:avLst/>
              <a:gdLst/>
              <a:ahLst/>
              <a:cxnLst/>
              <a:rect r="r" b="b" t="t" l="l"/>
              <a:pathLst>
                <a:path h="2104038" w="4100197">
                  <a:moveTo>
                    <a:pt x="0" y="0"/>
                  </a:moveTo>
                  <a:lnTo>
                    <a:pt x="4100197" y="0"/>
                  </a:lnTo>
                  <a:lnTo>
                    <a:pt x="4100197" y="2104038"/>
                  </a:lnTo>
                  <a:lnTo>
                    <a:pt x="0" y="2104038"/>
                  </a:lnTo>
                  <a:close/>
                </a:path>
              </a:pathLst>
            </a:custGeom>
            <a:solidFill>
              <a:srgbClr val="EFE6D5"/>
            </a:solidFill>
            <a:ln cap="sq">
              <a:noFill/>
              <a:prstDash val="solid"/>
              <a:miter/>
            </a:ln>
          </p:spPr>
        </p:sp>
        <p:sp>
          <p:nvSpPr>
            <p:cNvPr name="TextBox 37" id="37"/>
            <p:cNvSpPr txBox="true"/>
            <p:nvPr/>
          </p:nvSpPr>
          <p:spPr>
            <a:xfrm>
              <a:off x="0" y="-38100"/>
              <a:ext cx="4100197" cy="2142138"/>
            </a:xfrm>
            <a:prstGeom prst="rect">
              <a:avLst/>
            </a:prstGeom>
          </p:spPr>
          <p:txBody>
            <a:bodyPr anchor="ctr" rtlCol="false" tIns="54400" lIns="54400" bIns="54400" rIns="54400"/>
            <a:lstStyle/>
            <a:p>
              <a:pPr algn="ctr">
                <a:lnSpc>
                  <a:spcPts val="2660"/>
                </a:lnSpc>
              </a:pPr>
            </a:p>
          </p:txBody>
        </p:sp>
      </p:grpSp>
      <p:grpSp>
        <p:nvGrpSpPr>
          <p:cNvPr name="Group 38" id="38"/>
          <p:cNvGrpSpPr/>
          <p:nvPr/>
        </p:nvGrpSpPr>
        <p:grpSpPr>
          <a:xfrm rot="-5393697">
            <a:off x="1073525" y="1181021"/>
            <a:ext cx="636094" cy="1097456"/>
            <a:chOff x="0" y="0"/>
            <a:chExt cx="186235" cy="321312"/>
          </a:xfrm>
        </p:grpSpPr>
        <p:sp>
          <p:nvSpPr>
            <p:cNvPr name="Freeform 39" id="39"/>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40" id="40"/>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41" id="41"/>
          <p:cNvGrpSpPr/>
          <p:nvPr/>
        </p:nvGrpSpPr>
        <p:grpSpPr>
          <a:xfrm rot="6302">
            <a:off x="731109" y="1730953"/>
            <a:ext cx="1320925" cy="7292858"/>
            <a:chOff x="0" y="0"/>
            <a:chExt cx="351834" cy="1942485"/>
          </a:xfrm>
        </p:grpSpPr>
        <p:sp>
          <p:nvSpPr>
            <p:cNvPr name="Freeform 42" id="42"/>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D8AE6D"/>
            </a:solidFill>
            <a:ln w="142875" cap="sq">
              <a:solidFill>
                <a:srgbClr val="EFE6D5"/>
              </a:solidFill>
              <a:prstDash val="solid"/>
              <a:miter/>
            </a:ln>
          </p:spPr>
        </p:sp>
        <p:sp>
          <p:nvSpPr>
            <p:cNvPr name="TextBox 43" id="43"/>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0">
            <a:off x="1534805" y="2444230"/>
            <a:ext cx="812153" cy="5960755"/>
          </a:xfrm>
          <a:custGeom>
            <a:avLst/>
            <a:gdLst/>
            <a:ahLst/>
            <a:cxnLst/>
            <a:rect r="r" b="b" t="t" l="l"/>
            <a:pathLst>
              <a:path h="5960755" w="812153">
                <a:moveTo>
                  <a:pt x="0" y="0"/>
                </a:moveTo>
                <a:lnTo>
                  <a:pt x="812153" y="0"/>
                </a:lnTo>
                <a:lnTo>
                  <a:pt x="812153" y="5960755"/>
                </a:lnTo>
                <a:lnTo>
                  <a:pt x="0" y="5960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5" id="45"/>
          <p:cNvGrpSpPr/>
          <p:nvPr/>
        </p:nvGrpSpPr>
        <p:grpSpPr>
          <a:xfrm rot="0">
            <a:off x="3586603" y="2330678"/>
            <a:ext cx="11831208" cy="6166789"/>
            <a:chOff x="0" y="0"/>
            <a:chExt cx="15774944" cy="8222385"/>
          </a:xfrm>
        </p:grpSpPr>
        <p:sp>
          <p:nvSpPr>
            <p:cNvPr name="Freeform 46" id="46"/>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grpSp>
      <p:grpSp>
        <p:nvGrpSpPr>
          <p:cNvPr name="Group 48" id="48"/>
          <p:cNvGrpSpPr/>
          <p:nvPr/>
        </p:nvGrpSpPr>
        <p:grpSpPr>
          <a:xfrm rot="735794">
            <a:off x="2597572" y="1357253"/>
            <a:ext cx="2597361" cy="3271469"/>
            <a:chOff x="0" y="0"/>
            <a:chExt cx="3463148" cy="4361959"/>
          </a:xfrm>
        </p:grpSpPr>
        <p:sp>
          <p:nvSpPr>
            <p:cNvPr name="Freeform 49" id="49"/>
            <p:cNvSpPr/>
            <p:nvPr/>
          </p:nvSpPr>
          <p:spPr>
            <a:xfrm flipH="false" flipV="false" rot="-303501">
              <a:off x="174838" y="129268"/>
              <a:ext cx="3113473" cy="4103423"/>
            </a:xfrm>
            <a:custGeom>
              <a:avLst/>
              <a:gdLst/>
              <a:ahLst/>
              <a:cxnLst/>
              <a:rect r="r" b="b" t="t" l="l"/>
              <a:pathLst>
                <a:path h="4103423" w="3113473">
                  <a:moveTo>
                    <a:pt x="0" y="0"/>
                  </a:moveTo>
                  <a:lnTo>
                    <a:pt x="3113472" y="0"/>
                  </a:lnTo>
                  <a:lnTo>
                    <a:pt x="3113472" y="4103423"/>
                  </a:lnTo>
                  <a:lnTo>
                    <a:pt x="0" y="41034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50" id="50"/>
            <p:cNvGrpSpPr>
              <a:grpSpLocks noChangeAspect="true"/>
            </p:cNvGrpSpPr>
            <p:nvPr/>
          </p:nvGrpSpPr>
          <p:grpSpPr>
            <a:xfrm rot="-286433">
              <a:off x="247745" y="306271"/>
              <a:ext cx="2873156" cy="3023060"/>
              <a:chOff x="0" y="0"/>
              <a:chExt cx="5842000" cy="6146800"/>
            </a:xfrm>
          </p:grpSpPr>
          <p:sp>
            <p:nvSpPr>
              <p:cNvPr name="Freeform 51" id="5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6"/>
                <a:stretch>
                  <a:fillRect l="0" t="-3733" r="0" b="-3733"/>
                </a:stretch>
              </a:blipFill>
            </p:spPr>
          </p:sp>
          <p:sp>
            <p:nvSpPr>
              <p:cNvPr name="Freeform 52" id="5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7"/>
                <a:stretch>
                  <a:fillRect l="0" t="-286" r="0" b="-286"/>
                </a:stretch>
              </a:blipFill>
            </p:spPr>
          </p:sp>
        </p:grpSp>
      </p:grpSp>
      <p:sp>
        <p:nvSpPr>
          <p:cNvPr name="Freeform 53" id="53"/>
          <p:cNvSpPr/>
          <p:nvPr/>
        </p:nvSpPr>
        <p:spPr>
          <a:xfrm flipH="false" flipV="false" rot="0">
            <a:off x="15407944" y="7131638"/>
            <a:ext cx="1286198" cy="2049717"/>
          </a:xfrm>
          <a:custGeom>
            <a:avLst/>
            <a:gdLst/>
            <a:ahLst/>
            <a:cxnLst/>
            <a:rect r="r" b="b" t="t" l="l"/>
            <a:pathLst>
              <a:path h="2049717" w="1286198">
                <a:moveTo>
                  <a:pt x="0" y="0"/>
                </a:moveTo>
                <a:lnTo>
                  <a:pt x="1286198" y="0"/>
                </a:lnTo>
                <a:lnTo>
                  <a:pt x="1286198" y="2049717"/>
                </a:lnTo>
                <a:lnTo>
                  <a:pt x="0" y="2049717"/>
                </a:lnTo>
                <a:lnTo>
                  <a:pt x="0" y="0"/>
                </a:lnTo>
                <a:close/>
              </a:path>
            </a:pathLst>
          </a:custGeom>
          <a:blipFill>
            <a:blip r:embed="rId18"/>
            <a:stretch>
              <a:fillRect l="0" t="0" r="0" b="0"/>
            </a:stretch>
          </a:blipFill>
        </p:spPr>
      </p:sp>
      <p:sp>
        <p:nvSpPr>
          <p:cNvPr name="Freeform 54" id="54"/>
          <p:cNvSpPr/>
          <p:nvPr/>
        </p:nvSpPr>
        <p:spPr>
          <a:xfrm flipH="false" flipV="false" rot="5400000">
            <a:off x="12490228" y="1865981"/>
            <a:ext cx="5309419" cy="4114800"/>
          </a:xfrm>
          <a:custGeom>
            <a:avLst/>
            <a:gdLst/>
            <a:ahLst/>
            <a:cxnLst/>
            <a:rect r="r" b="b" t="t" l="l"/>
            <a:pathLst>
              <a:path h="4114800" w="5309419">
                <a:moveTo>
                  <a:pt x="0" y="0"/>
                </a:moveTo>
                <a:lnTo>
                  <a:pt x="5309420" y="0"/>
                </a:lnTo>
                <a:lnTo>
                  <a:pt x="530942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55" id="55"/>
          <p:cNvSpPr txBox="true"/>
          <p:nvPr/>
        </p:nvSpPr>
        <p:spPr>
          <a:xfrm rot="285429">
            <a:off x="3061088" y="3992962"/>
            <a:ext cx="1329333" cy="332433"/>
          </a:xfrm>
          <a:prstGeom prst="rect">
            <a:avLst/>
          </a:prstGeom>
        </p:spPr>
        <p:txBody>
          <a:bodyPr anchor="t" rtlCol="false" tIns="0" lIns="0" bIns="0" rIns="0">
            <a:spAutoFit/>
          </a:bodyPr>
          <a:lstStyle/>
          <a:p>
            <a:pPr algn="ctr">
              <a:lnSpc>
                <a:spcPts val="2676"/>
              </a:lnSpc>
              <a:spcBef>
                <a:spcPct val="0"/>
              </a:spcBef>
            </a:pPr>
            <a:r>
              <a:rPr lang="en-US" sz="1912">
                <a:solidFill>
                  <a:srgbClr val="000000"/>
                </a:solidFill>
                <a:latin typeface="Hey Gotcha!"/>
              </a:rPr>
              <a:t>MORFOLOGI DAUN</a:t>
            </a:r>
          </a:p>
        </p:txBody>
      </p:sp>
      <p:sp>
        <p:nvSpPr>
          <p:cNvPr name="TextBox 56" id="56"/>
          <p:cNvSpPr txBox="true"/>
          <p:nvPr/>
        </p:nvSpPr>
        <p:spPr>
          <a:xfrm rot="0">
            <a:off x="5476830" y="1391646"/>
            <a:ext cx="3667170" cy="2398723"/>
          </a:xfrm>
          <a:prstGeom prst="rect">
            <a:avLst/>
          </a:prstGeom>
        </p:spPr>
        <p:txBody>
          <a:bodyPr anchor="t" rtlCol="false" tIns="0" lIns="0" bIns="0" rIns="0">
            <a:spAutoFit/>
          </a:bodyPr>
          <a:lstStyle/>
          <a:p>
            <a:pPr algn="just">
              <a:lnSpc>
                <a:spcPts val="1696"/>
              </a:lnSpc>
            </a:pPr>
            <a:r>
              <a:rPr lang="en-US" sz="1212">
                <a:solidFill>
                  <a:srgbClr val="000000"/>
                </a:solidFill>
                <a:latin typeface="Hussar Bold"/>
              </a:rPr>
              <a:t>A. GAMBAR DAUN CENGKEH BESERTA BAGIAN- BAGIANNYA</a:t>
            </a:r>
          </a:p>
          <a:p>
            <a:pPr algn="just">
              <a:lnSpc>
                <a:spcPts val="2676"/>
              </a:lnSpc>
            </a:pPr>
            <a:r>
              <a:rPr lang="en-US" sz="1912">
                <a:solidFill>
                  <a:srgbClr val="000000"/>
                </a:solidFill>
                <a:latin typeface="Lulu Font TH"/>
              </a:rPr>
              <a:t>a. Helaian daun</a:t>
            </a:r>
          </a:p>
          <a:p>
            <a:pPr algn="just">
              <a:lnSpc>
                <a:spcPts val="2676"/>
              </a:lnSpc>
            </a:pPr>
            <a:r>
              <a:rPr lang="en-US" sz="1912">
                <a:solidFill>
                  <a:srgbClr val="000000"/>
                </a:solidFill>
                <a:latin typeface="Lulu Font TH"/>
              </a:rPr>
              <a:t>b. Tepi daun</a:t>
            </a:r>
          </a:p>
          <a:p>
            <a:pPr algn="just">
              <a:lnSpc>
                <a:spcPts val="2676"/>
              </a:lnSpc>
            </a:pPr>
            <a:r>
              <a:rPr lang="en-US" sz="1912">
                <a:solidFill>
                  <a:srgbClr val="000000"/>
                </a:solidFill>
                <a:latin typeface="Lulu Font TH"/>
              </a:rPr>
              <a:t>c. ujung daun</a:t>
            </a:r>
          </a:p>
          <a:p>
            <a:pPr algn="just">
              <a:lnSpc>
                <a:spcPts val="2676"/>
              </a:lnSpc>
            </a:pPr>
            <a:r>
              <a:rPr lang="en-US" sz="1912">
                <a:solidFill>
                  <a:srgbClr val="000000"/>
                </a:solidFill>
                <a:latin typeface="Lulu Font TH"/>
              </a:rPr>
              <a:t>d. pangkal daun</a:t>
            </a:r>
          </a:p>
          <a:p>
            <a:pPr algn="just">
              <a:lnSpc>
                <a:spcPts val="2676"/>
              </a:lnSpc>
            </a:pPr>
            <a:r>
              <a:rPr lang="en-US" sz="1912">
                <a:solidFill>
                  <a:srgbClr val="000000"/>
                </a:solidFill>
                <a:latin typeface="Lulu Font TH"/>
              </a:rPr>
              <a:t>e. Tangkai daun</a:t>
            </a:r>
          </a:p>
          <a:p>
            <a:pPr algn="just">
              <a:lnSpc>
                <a:spcPts val="2676"/>
              </a:lnSpc>
              <a:spcBef>
                <a:spcPct val="0"/>
              </a:spcBef>
            </a:pPr>
          </a:p>
        </p:txBody>
      </p:sp>
      <p:sp>
        <p:nvSpPr>
          <p:cNvPr name="TextBox 57" id="57"/>
          <p:cNvSpPr txBox="true"/>
          <p:nvPr/>
        </p:nvSpPr>
        <p:spPr>
          <a:xfrm rot="0">
            <a:off x="9383823" y="1382121"/>
            <a:ext cx="7660398" cy="3278198"/>
          </a:xfrm>
          <a:prstGeom prst="rect">
            <a:avLst/>
          </a:prstGeom>
        </p:spPr>
        <p:txBody>
          <a:bodyPr anchor="t" rtlCol="false" tIns="0" lIns="0" bIns="0" rIns="0">
            <a:spAutoFit/>
          </a:bodyPr>
          <a:lstStyle/>
          <a:p>
            <a:pPr algn="just">
              <a:lnSpc>
                <a:spcPts val="2396"/>
              </a:lnSpc>
            </a:pPr>
            <a:r>
              <a:rPr lang="en-US" sz="1712">
                <a:solidFill>
                  <a:srgbClr val="000000"/>
                </a:solidFill>
                <a:latin typeface="Hussar Bold"/>
              </a:rPr>
              <a:t>B. PENJELASAN MASING MASING BAGIAN DAUN</a:t>
            </a:r>
          </a:p>
          <a:p>
            <a:pPr algn="just" marL="412818" indent="-206409" lvl="1">
              <a:lnSpc>
                <a:spcPts val="2676"/>
              </a:lnSpc>
              <a:buAutoNum type="arabicPeriod" startAt="1"/>
            </a:pPr>
            <a:r>
              <a:rPr lang="en-US" sz="1912">
                <a:solidFill>
                  <a:srgbClr val="000000"/>
                </a:solidFill>
                <a:latin typeface="Lulu Font TH"/>
              </a:rPr>
              <a:t>Helaian daun : bagian yang terlebar berada di tengah-tengah helaian daun., berbentuk memanjang dengan perbandingan 2,5-3:1.</a:t>
            </a:r>
          </a:p>
          <a:p>
            <a:pPr algn="just" marL="412818" indent="-206409" lvl="1">
              <a:lnSpc>
                <a:spcPts val="2676"/>
              </a:lnSpc>
              <a:buAutoNum type="arabicPeriod" startAt="1"/>
            </a:pPr>
            <a:r>
              <a:rPr lang="en-US" sz="1912">
                <a:solidFill>
                  <a:srgbClr val="000000"/>
                </a:solidFill>
                <a:latin typeface="Lulu Font TH"/>
              </a:rPr>
              <a:t>Tangkai daun : bagian yang menghubungkan antara daun dengan batang, dan memiliki tangkai daun yang cukup pendek.</a:t>
            </a:r>
          </a:p>
          <a:p>
            <a:pPr algn="just" marL="412818" indent="-206409" lvl="1">
              <a:lnSpc>
                <a:spcPts val="2676"/>
              </a:lnSpc>
              <a:buAutoNum type="arabicPeriod" startAt="1"/>
            </a:pPr>
            <a:r>
              <a:rPr lang="en-US" sz="1912">
                <a:solidFill>
                  <a:srgbClr val="000000"/>
                </a:solidFill>
                <a:latin typeface="Lulu Font TH"/>
              </a:rPr>
              <a:t>pangkal daun : bagian dimana melekatnya antara bagian helaian daun dengan tangkai daun.</a:t>
            </a:r>
          </a:p>
          <a:p>
            <a:pPr algn="just" marL="412818" indent="-206409" lvl="1">
              <a:lnSpc>
                <a:spcPts val="2676"/>
              </a:lnSpc>
              <a:buAutoNum type="arabicPeriod" startAt="1"/>
            </a:pPr>
            <a:r>
              <a:rPr lang="en-US" sz="1912">
                <a:solidFill>
                  <a:srgbClr val="000000"/>
                </a:solidFill>
                <a:latin typeface="Lulu Font TH"/>
              </a:rPr>
              <a:t>Ujung daun : bagian paling jauh dari pangkal daun dengan ujung daun yang meruncing.</a:t>
            </a:r>
          </a:p>
          <a:p>
            <a:pPr algn="just" marL="412818" indent="-206409" lvl="1">
              <a:lnSpc>
                <a:spcPts val="2676"/>
              </a:lnSpc>
              <a:spcBef>
                <a:spcPct val="0"/>
              </a:spcBef>
              <a:buAutoNum type="arabicPeriod" startAt="1"/>
            </a:pPr>
            <a:r>
              <a:rPr lang="en-US" sz="1912">
                <a:solidFill>
                  <a:srgbClr val="000000"/>
                </a:solidFill>
                <a:latin typeface="Lulu Font TH"/>
              </a:rPr>
              <a:t>Tepi daun : bagian pinggir daun yang rata.</a:t>
            </a:r>
          </a:p>
        </p:txBody>
      </p:sp>
      <p:sp>
        <p:nvSpPr>
          <p:cNvPr name="TextBox 58" id="58"/>
          <p:cNvSpPr txBox="true"/>
          <p:nvPr/>
        </p:nvSpPr>
        <p:spPr>
          <a:xfrm rot="0">
            <a:off x="2346958" y="5002015"/>
            <a:ext cx="4745434" cy="3980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C. FUNGSI DAUN </a:t>
            </a:r>
          </a:p>
          <a:p>
            <a:pPr algn="just" marL="412818" indent="-206409" lvl="1">
              <a:lnSpc>
                <a:spcPts val="2676"/>
              </a:lnSpc>
              <a:buAutoNum type="arabicPeriod" startAt="1"/>
            </a:pPr>
            <a:r>
              <a:rPr lang="en-US" sz="1912">
                <a:solidFill>
                  <a:srgbClr val="000000"/>
                </a:solidFill>
                <a:latin typeface="Lulu Font TH"/>
              </a:rPr>
              <a:t>Tempat terjadinya fotosintesis</a:t>
            </a:r>
          </a:p>
          <a:p>
            <a:pPr algn="just" marL="412818" indent="-206409" lvl="1">
              <a:lnSpc>
                <a:spcPts val="2676"/>
              </a:lnSpc>
              <a:buAutoNum type="arabicPeriod" startAt="1"/>
            </a:pPr>
            <a:r>
              <a:rPr lang="en-US" sz="1912">
                <a:solidFill>
                  <a:srgbClr val="000000"/>
                </a:solidFill>
                <a:latin typeface="Lulu Font TH"/>
              </a:rPr>
              <a:t>Tumbuhan monokotil, tempat terjadinya fotosintesis terjadi pada jaringan spons.</a:t>
            </a:r>
          </a:p>
          <a:p>
            <a:pPr algn="just" marL="412818" indent="-206409" lvl="1">
              <a:lnSpc>
                <a:spcPts val="2676"/>
              </a:lnSpc>
              <a:buAutoNum type="arabicPeriod" startAt="1"/>
            </a:pPr>
            <a:r>
              <a:rPr lang="en-US" sz="1912">
                <a:solidFill>
                  <a:srgbClr val="000000"/>
                </a:solidFill>
                <a:latin typeface="Lulu Font TH"/>
              </a:rPr>
              <a:t> Pengambilan zat-zat makanan (resorbsi) berupa zat gas (CO2).</a:t>
            </a:r>
          </a:p>
          <a:p>
            <a:pPr algn="just" marL="412818" indent="-206409" lvl="1">
              <a:lnSpc>
                <a:spcPts val="2676"/>
              </a:lnSpc>
              <a:buAutoNum type="arabicPeriod" startAt="1"/>
            </a:pPr>
            <a:r>
              <a:rPr lang="en-US" sz="1912">
                <a:solidFill>
                  <a:srgbClr val="000000"/>
                </a:solidFill>
                <a:latin typeface="Lulu Font TH"/>
              </a:rPr>
              <a:t>Tempat pengelolaan zat-zat makanan (asimilasi).</a:t>
            </a:r>
          </a:p>
          <a:p>
            <a:pPr algn="just" marL="412818" indent="-206409" lvl="1">
              <a:lnSpc>
                <a:spcPts val="2676"/>
              </a:lnSpc>
              <a:buAutoNum type="arabicPeriod" startAt="1"/>
            </a:pPr>
            <a:r>
              <a:rPr lang="en-US" sz="1912">
                <a:solidFill>
                  <a:srgbClr val="000000"/>
                </a:solidFill>
                <a:latin typeface="Lulu Font TH"/>
              </a:rPr>
              <a:t>Tempat terjadinya traspirasi.</a:t>
            </a:r>
          </a:p>
          <a:p>
            <a:pPr algn="just" marL="412818" indent="-206409" lvl="1">
              <a:lnSpc>
                <a:spcPts val="2676"/>
              </a:lnSpc>
              <a:buAutoNum type="arabicPeriod" startAt="1"/>
            </a:pPr>
            <a:r>
              <a:rPr lang="en-US" sz="1912">
                <a:solidFill>
                  <a:srgbClr val="000000"/>
                </a:solidFill>
                <a:latin typeface="Lulu Font TH"/>
              </a:rPr>
              <a:t>Sebagai organ pernafasan.</a:t>
            </a:r>
          </a:p>
          <a:p>
            <a:pPr algn="just" marL="412818" indent="-206409" lvl="1">
              <a:lnSpc>
                <a:spcPts val="2676"/>
              </a:lnSpc>
              <a:buAutoNum type="arabicPeriod" startAt="1"/>
            </a:pPr>
            <a:r>
              <a:rPr lang="en-US" sz="1912">
                <a:solidFill>
                  <a:srgbClr val="000000"/>
                </a:solidFill>
                <a:latin typeface="Lulu Font TH"/>
              </a:rPr>
              <a:t>Tempat terjadinya gutasi.</a:t>
            </a:r>
          </a:p>
          <a:p>
            <a:pPr algn="just" marL="412818" indent="-206409" lvl="1">
              <a:lnSpc>
                <a:spcPts val="2676"/>
              </a:lnSpc>
              <a:spcBef>
                <a:spcPct val="0"/>
              </a:spcBef>
              <a:buAutoNum type="arabicPeriod" startAt="1"/>
            </a:pPr>
            <a:r>
              <a:rPr lang="en-US" sz="1912">
                <a:solidFill>
                  <a:srgbClr val="000000"/>
                </a:solidFill>
                <a:latin typeface="Lulu Font TH"/>
              </a:rPr>
              <a:t>Alat perkembangbiakan vegetatif.</a:t>
            </a:r>
          </a:p>
        </p:txBody>
      </p:sp>
      <p:sp>
        <p:nvSpPr>
          <p:cNvPr name="TextBox 59" id="59"/>
          <p:cNvSpPr txBox="true"/>
          <p:nvPr/>
        </p:nvSpPr>
        <p:spPr>
          <a:xfrm rot="0">
            <a:off x="7310415" y="4825721"/>
            <a:ext cx="8097529" cy="1074748"/>
          </a:xfrm>
          <a:prstGeom prst="rect">
            <a:avLst/>
          </a:prstGeom>
        </p:spPr>
        <p:txBody>
          <a:bodyPr anchor="t" rtlCol="false" tIns="0" lIns="0" bIns="0" rIns="0">
            <a:spAutoFit/>
          </a:bodyPr>
          <a:lstStyle/>
          <a:p>
            <a:pPr algn="just">
              <a:lnSpc>
                <a:spcPts val="1836"/>
              </a:lnSpc>
            </a:pPr>
            <a:r>
              <a:rPr lang="en-US" sz="1312">
                <a:solidFill>
                  <a:srgbClr val="000000"/>
                </a:solidFill>
                <a:latin typeface="Hussar Bold"/>
              </a:rPr>
              <a:t>D. BERDASARKAN KELENGKAPAN DAUN MAKA DAUN CENGKEH TERMASUK DAUN TIDAK LENGKAP</a:t>
            </a:r>
          </a:p>
          <a:p>
            <a:pPr algn="just">
              <a:lnSpc>
                <a:spcPts val="2536"/>
              </a:lnSpc>
              <a:spcBef>
                <a:spcPct val="0"/>
              </a:spcBef>
            </a:pPr>
            <a:r>
              <a:rPr lang="en-US" sz="1812">
                <a:solidFill>
                  <a:srgbClr val="000000"/>
                </a:solidFill>
                <a:latin typeface="Lulu Font TH"/>
              </a:rPr>
              <a:t>Daun cengkeh termasuk daun tidak lengkap karena hanya terdiri dari tangkai dan helaian daun saja,.</a:t>
            </a:r>
          </a:p>
        </p:txBody>
      </p:sp>
      <p:sp>
        <p:nvSpPr>
          <p:cNvPr name="TextBox 60" id="60"/>
          <p:cNvSpPr txBox="true"/>
          <p:nvPr/>
        </p:nvSpPr>
        <p:spPr>
          <a:xfrm rot="0">
            <a:off x="7310415" y="6141788"/>
            <a:ext cx="7151642" cy="2883228"/>
          </a:xfrm>
          <a:prstGeom prst="rect">
            <a:avLst/>
          </a:prstGeom>
        </p:spPr>
        <p:txBody>
          <a:bodyPr anchor="t" rtlCol="false" tIns="0" lIns="0" bIns="0" rIns="0">
            <a:spAutoFit/>
          </a:bodyPr>
          <a:lstStyle/>
          <a:p>
            <a:pPr algn="just">
              <a:lnSpc>
                <a:spcPts val="1836"/>
              </a:lnSpc>
            </a:pPr>
            <a:r>
              <a:rPr lang="en-US" sz="1312">
                <a:solidFill>
                  <a:srgbClr val="000000"/>
                </a:solidFill>
                <a:latin typeface="Hussar Bold"/>
              </a:rPr>
              <a:t>E. FAKTOR IDENTIFIKASI DAUN CENGKEH</a:t>
            </a:r>
          </a:p>
          <a:p>
            <a:pPr algn="just" marL="412818" indent="-206409" lvl="1">
              <a:lnSpc>
                <a:spcPts val="2676"/>
              </a:lnSpc>
              <a:buAutoNum type="arabicPeriod" startAt="1"/>
            </a:pPr>
            <a:r>
              <a:rPr lang="en-US" sz="1912">
                <a:solidFill>
                  <a:srgbClr val="000000"/>
                </a:solidFill>
                <a:latin typeface="Lulu Font TH"/>
              </a:rPr>
              <a:t>Bentuk daun : Memanjang (oblongus)</a:t>
            </a:r>
          </a:p>
          <a:p>
            <a:pPr algn="just" marL="412818" indent="-206409" lvl="1">
              <a:lnSpc>
                <a:spcPts val="2676"/>
              </a:lnSpc>
              <a:buAutoNum type="arabicPeriod" startAt="1"/>
            </a:pPr>
            <a:r>
              <a:rPr lang="en-US" sz="1912">
                <a:solidFill>
                  <a:srgbClr val="000000"/>
                </a:solidFill>
                <a:latin typeface="Lulu Font TH"/>
              </a:rPr>
              <a:t>Ujung daun : Meruncing (acuminatus)</a:t>
            </a:r>
          </a:p>
          <a:p>
            <a:pPr algn="just" marL="412818" indent="-206409" lvl="1">
              <a:lnSpc>
                <a:spcPts val="2676"/>
              </a:lnSpc>
              <a:buAutoNum type="arabicPeriod" startAt="1"/>
            </a:pPr>
            <a:r>
              <a:rPr lang="en-US" sz="1912">
                <a:solidFill>
                  <a:srgbClr val="000000"/>
                </a:solidFill>
                <a:latin typeface="Lulu Font TH"/>
              </a:rPr>
              <a:t>Pangkal daun : Meruncing (acuminatus)</a:t>
            </a:r>
          </a:p>
          <a:p>
            <a:pPr algn="just" marL="412818" indent="-206409" lvl="1">
              <a:lnSpc>
                <a:spcPts val="2676"/>
              </a:lnSpc>
              <a:buAutoNum type="arabicPeriod" startAt="1"/>
            </a:pPr>
            <a:r>
              <a:rPr lang="en-US" sz="1912">
                <a:solidFill>
                  <a:srgbClr val="000000"/>
                </a:solidFill>
                <a:latin typeface="Lulu Font TH"/>
              </a:rPr>
              <a:t>Tulang daun : Menyirip (penninervis)</a:t>
            </a:r>
          </a:p>
          <a:p>
            <a:pPr algn="just" marL="412818" indent="-206409" lvl="1">
              <a:lnSpc>
                <a:spcPts val="2676"/>
              </a:lnSpc>
              <a:buAutoNum type="arabicPeriod" startAt="1"/>
            </a:pPr>
            <a:r>
              <a:rPr lang="en-US" sz="1912">
                <a:solidFill>
                  <a:srgbClr val="000000"/>
                </a:solidFill>
                <a:latin typeface="Lulu Font TH"/>
              </a:rPr>
              <a:t>Tepi daun : rata (integer)</a:t>
            </a:r>
          </a:p>
          <a:p>
            <a:pPr algn="just" marL="412818" indent="-206409" lvl="1">
              <a:lnSpc>
                <a:spcPts val="2676"/>
              </a:lnSpc>
              <a:buAutoNum type="arabicPeriod" startAt="1"/>
            </a:pPr>
            <a:r>
              <a:rPr lang="en-US" sz="1912">
                <a:solidFill>
                  <a:srgbClr val="000000"/>
                </a:solidFill>
                <a:latin typeface="Lulu Font TH"/>
              </a:rPr>
              <a:t>Daging daun : Parkamen</a:t>
            </a:r>
          </a:p>
          <a:p>
            <a:pPr algn="just" marL="412818" indent="-206409" lvl="1">
              <a:lnSpc>
                <a:spcPts val="2676"/>
              </a:lnSpc>
              <a:buAutoNum type="arabicPeriod" startAt="1"/>
            </a:pPr>
            <a:r>
              <a:rPr lang="en-US" sz="1912">
                <a:solidFill>
                  <a:srgbClr val="000000"/>
                </a:solidFill>
                <a:latin typeface="Lulu Font TH"/>
              </a:rPr>
              <a:t>Warna daun : hijau tua</a:t>
            </a:r>
          </a:p>
          <a:p>
            <a:pPr algn="just" marL="412818" indent="-206409" lvl="1">
              <a:lnSpc>
                <a:spcPts val="2676"/>
              </a:lnSpc>
              <a:spcBef>
                <a:spcPct val="0"/>
              </a:spcBef>
              <a:buAutoNum type="arabicPeriod" startAt="1"/>
            </a:pPr>
            <a:r>
              <a:rPr lang="en-US" sz="1912">
                <a:solidFill>
                  <a:srgbClr val="000000"/>
                </a:solidFill>
                <a:latin typeface="Lulu Font TH"/>
              </a:rPr>
              <a:t>Permukaan daun : Licin (leavis)</a:t>
            </a:r>
          </a:p>
        </p:txBody>
      </p:sp>
      <p:sp>
        <p:nvSpPr>
          <p:cNvPr name="TextBox 61" id="61"/>
          <p:cNvSpPr txBox="true"/>
          <p:nvPr/>
        </p:nvSpPr>
        <p:spPr>
          <a:xfrm rot="0">
            <a:off x="12151277" y="6141788"/>
            <a:ext cx="4621560" cy="64675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F. DAUN MAJEMUK</a:t>
            </a:r>
          </a:p>
          <a:p>
            <a:pPr algn="just">
              <a:lnSpc>
                <a:spcPts val="2676"/>
              </a:lnSpc>
              <a:spcBef>
                <a:spcPct val="0"/>
              </a:spcBef>
            </a:pPr>
            <a:r>
              <a:rPr lang="en-US" sz="1912">
                <a:solidFill>
                  <a:srgbClr val="000000"/>
                </a:solidFill>
                <a:latin typeface="Lulu Font TH"/>
              </a:rPr>
              <a:t>Daun cengkeh tidak termasuk daun majemuk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i. simetri bunga cengkeh</a:t>
                </a:r>
              </a:p>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6694142" y="1850940"/>
            <a:ext cx="1229140" cy="7211249"/>
            <a:chOff x="0" y="0"/>
            <a:chExt cx="1638854" cy="9614998"/>
          </a:xfrm>
        </p:grpSpPr>
        <p:grpSp>
          <p:nvGrpSpPr>
            <p:cNvPr name="Group 17" id="17"/>
            <p:cNvGrpSpPr/>
            <p:nvPr/>
          </p:nvGrpSpPr>
          <p:grpSpPr>
            <a:xfrm rot="6302">
              <a:off x="4012" y="1493"/>
              <a:ext cx="1630830" cy="1600587"/>
              <a:chOff x="0" y="0"/>
              <a:chExt cx="327383" cy="321312"/>
            </a:xfrm>
          </p:grpSpPr>
          <p:sp>
            <p:nvSpPr>
              <p:cNvPr name="Freeform 18" id="18"/>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4012" y="1603778"/>
              <a:ext cx="1630830" cy="1600587"/>
              <a:chOff x="0" y="0"/>
              <a:chExt cx="327383" cy="321312"/>
            </a:xfrm>
          </p:grpSpPr>
          <p:sp>
            <p:nvSpPr>
              <p:cNvPr name="Freeform 21" id="21"/>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4012" y="3206063"/>
              <a:ext cx="1630830" cy="1600587"/>
              <a:chOff x="0" y="0"/>
              <a:chExt cx="327383" cy="321312"/>
            </a:xfrm>
          </p:grpSpPr>
          <p:sp>
            <p:nvSpPr>
              <p:cNvPr name="Freeform 24" id="24"/>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6" y="4808348"/>
              <a:ext cx="1630830" cy="1600587"/>
              <a:chOff x="0" y="0"/>
              <a:chExt cx="327383" cy="321312"/>
            </a:xfrm>
          </p:grpSpPr>
          <p:sp>
            <p:nvSpPr>
              <p:cNvPr name="Freeform 27" id="27"/>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4012" y="6410633"/>
              <a:ext cx="1630830" cy="1600587"/>
              <a:chOff x="0" y="0"/>
              <a:chExt cx="327383" cy="321312"/>
            </a:xfrm>
          </p:grpSpPr>
          <p:sp>
            <p:nvSpPr>
              <p:cNvPr name="Freeform 30" id="30"/>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6558" y="8012918"/>
              <a:ext cx="1630830" cy="1600587"/>
              <a:chOff x="0" y="0"/>
              <a:chExt cx="327383" cy="321312"/>
            </a:xfrm>
          </p:grpSpPr>
          <p:sp>
            <p:nvSpPr>
              <p:cNvPr name="Freeform 33" id="33"/>
              <p:cNvSpPr/>
              <p:nvPr/>
            </p:nvSpPr>
            <p:spPr>
              <a:xfrm flipH="false" flipV="false" rot="0">
                <a:off x="0" y="0"/>
                <a:ext cx="327383" cy="321312"/>
              </a:xfrm>
              <a:custGeom>
                <a:avLst/>
                <a:gdLst/>
                <a:ahLst/>
                <a:cxnLst/>
                <a:rect r="r" b="b" t="t" l="l"/>
                <a:pathLst>
                  <a:path h="321312" w="327383">
                    <a:moveTo>
                      <a:pt x="160656" y="0"/>
                    </a:moveTo>
                    <a:lnTo>
                      <a:pt x="166727" y="0"/>
                    </a:lnTo>
                    <a:cubicBezTo>
                      <a:pt x="209336" y="0"/>
                      <a:pt x="250199" y="16926"/>
                      <a:pt x="280328" y="47055"/>
                    </a:cubicBezTo>
                    <a:cubicBezTo>
                      <a:pt x="310457" y="77184"/>
                      <a:pt x="327383" y="118047"/>
                      <a:pt x="327383" y="160656"/>
                    </a:cubicBezTo>
                    <a:lnTo>
                      <a:pt x="327383" y="160656"/>
                    </a:lnTo>
                    <a:cubicBezTo>
                      <a:pt x="327383" y="249384"/>
                      <a:pt x="255455" y="321312"/>
                      <a:pt x="166727" y="321312"/>
                    </a:cubicBezTo>
                    <a:lnTo>
                      <a:pt x="160656" y="321312"/>
                    </a:lnTo>
                    <a:cubicBezTo>
                      <a:pt x="71928" y="321312"/>
                      <a:pt x="0" y="249384"/>
                      <a:pt x="0" y="160656"/>
                    </a:cubicBezTo>
                    <a:lnTo>
                      <a:pt x="0" y="160656"/>
                    </a:lnTo>
                    <a:cubicBezTo>
                      <a:pt x="0" y="71928"/>
                      <a:pt x="71928" y="0"/>
                      <a:pt x="160656"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327383"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5393697">
            <a:off x="813774" y="1079897"/>
            <a:ext cx="1017776" cy="1097456"/>
            <a:chOff x="0" y="0"/>
            <a:chExt cx="297983" cy="321312"/>
          </a:xfrm>
        </p:grpSpPr>
        <p:sp>
          <p:nvSpPr>
            <p:cNvPr name="Freeform 36" id="36"/>
            <p:cNvSpPr/>
            <p:nvPr/>
          </p:nvSpPr>
          <p:spPr>
            <a:xfrm flipH="false" flipV="false" rot="0">
              <a:off x="0" y="0"/>
              <a:ext cx="297983" cy="321312"/>
            </a:xfrm>
            <a:custGeom>
              <a:avLst/>
              <a:gdLst/>
              <a:ahLst/>
              <a:cxnLst/>
              <a:rect r="r" b="b" t="t" l="l"/>
              <a:pathLst>
                <a:path h="321312" w="297983">
                  <a:moveTo>
                    <a:pt x="148992" y="0"/>
                  </a:moveTo>
                  <a:lnTo>
                    <a:pt x="148992" y="0"/>
                  </a:lnTo>
                  <a:cubicBezTo>
                    <a:pt x="231278" y="0"/>
                    <a:pt x="297983" y="66706"/>
                    <a:pt x="297983" y="148992"/>
                  </a:cubicBezTo>
                  <a:lnTo>
                    <a:pt x="297983" y="172320"/>
                  </a:lnTo>
                  <a:cubicBezTo>
                    <a:pt x="297983" y="254606"/>
                    <a:pt x="231278" y="321312"/>
                    <a:pt x="148992" y="321312"/>
                  </a:cubicBezTo>
                  <a:lnTo>
                    <a:pt x="148992" y="321312"/>
                  </a:lnTo>
                  <a:cubicBezTo>
                    <a:pt x="66706" y="321312"/>
                    <a:pt x="0" y="254606"/>
                    <a:pt x="0" y="172320"/>
                  </a:cubicBezTo>
                  <a:lnTo>
                    <a:pt x="0" y="148992"/>
                  </a:lnTo>
                  <a:cubicBezTo>
                    <a:pt x="0" y="66706"/>
                    <a:pt x="66706" y="0"/>
                    <a:pt x="148992" y="0"/>
                  </a:cubicBezTo>
                  <a:close/>
                </a:path>
              </a:pathLst>
            </a:custGeom>
            <a:solidFill>
              <a:srgbClr val="A8879D"/>
            </a:solidFill>
            <a:ln w="47625" cap="rnd">
              <a:solidFill>
                <a:srgbClr val="898888"/>
              </a:solidFill>
              <a:prstDash val="solid"/>
              <a:round/>
            </a:ln>
          </p:spPr>
        </p:sp>
        <p:sp>
          <p:nvSpPr>
            <p:cNvPr name="TextBox 37" id="37"/>
            <p:cNvSpPr txBox="true"/>
            <p:nvPr/>
          </p:nvSpPr>
          <p:spPr>
            <a:xfrm>
              <a:off x="0" y="-38100"/>
              <a:ext cx="297983" cy="359412"/>
            </a:xfrm>
            <a:prstGeom prst="rect">
              <a:avLst/>
            </a:prstGeom>
          </p:spPr>
          <p:txBody>
            <a:bodyPr anchor="ctr" rtlCol="false" tIns="49419" lIns="49419" bIns="49419" rIns="49419"/>
            <a:lstStyle/>
            <a:p>
              <a:pPr algn="ctr">
                <a:lnSpc>
                  <a:spcPts val="2660"/>
                </a:lnSpc>
              </a:pPr>
            </a:p>
          </p:txBody>
        </p:sp>
      </p:grpSp>
      <p:grpSp>
        <p:nvGrpSpPr>
          <p:cNvPr name="Group 38" id="38"/>
          <p:cNvGrpSpPr/>
          <p:nvPr/>
        </p:nvGrpSpPr>
        <p:grpSpPr>
          <a:xfrm rot="6302">
            <a:off x="1878740" y="1282705"/>
            <a:ext cx="15317320" cy="7779771"/>
            <a:chOff x="0" y="0"/>
            <a:chExt cx="4079837" cy="2072177"/>
          </a:xfrm>
        </p:grpSpPr>
        <p:sp>
          <p:nvSpPr>
            <p:cNvPr name="Freeform 39" id="39"/>
            <p:cNvSpPr/>
            <p:nvPr/>
          </p:nvSpPr>
          <p:spPr>
            <a:xfrm flipH="false" flipV="false" rot="0">
              <a:off x="0" y="0"/>
              <a:ext cx="4079837" cy="2072177"/>
            </a:xfrm>
            <a:custGeom>
              <a:avLst/>
              <a:gdLst/>
              <a:ahLst/>
              <a:cxnLst/>
              <a:rect r="r" b="b" t="t" l="l"/>
              <a:pathLst>
                <a:path h="2072177" w="4079837">
                  <a:moveTo>
                    <a:pt x="0" y="0"/>
                  </a:moveTo>
                  <a:lnTo>
                    <a:pt x="4079837" y="0"/>
                  </a:lnTo>
                  <a:lnTo>
                    <a:pt x="4079837" y="2072177"/>
                  </a:lnTo>
                  <a:lnTo>
                    <a:pt x="0" y="2072177"/>
                  </a:lnTo>
                  <a:close/>
                </a:path>
              </a:pathLst>
            </a:custGeom>
            <a:solidFill>
              <a:srgbClr val="EFE6D5"/>
            </a:solidFill>
            <a:ln cap="sq">
              <a:noFill/>
              <a:prstDash val="solid"/>
              <a:miter/>
            </a:ln>
          </p:spPr>
        </p:sp>
        <p:sp>
          <p:nvSpPr>
            <p:cNvPr name="TextBox 40" id="40"/>
            <p:cNvSpPr txBox="true"/>
            <p:nvPr/>
          </p:nvSpPr>
          <p:spPr>
            <a:xfrm>
              <a:off x="0" y="-38100"/>
              <a:ext cx="4079837" cy="211027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6302">
            <a:off x="661726" y="1767643"/>
            <a:ext cx="1320925" cy="7427421"/>
            <a:chOff x="0" y="0"/>
            <a:chExt cx="351834" cy="1978327"/>
          </a:xfrm>
        </p:grpSpPr>
        <p:sp>
          <p:nvSpPr>
            <p:cNvPr name="Freeform 42" id="42"/>
            <p:cNvSpPr/>
            <p:nvPr/>
          </p:nvSpPr>
          <p:spPr>
            <a:xfrm flipH="false" flipV="false" rot="0">
              <a:off x="0" y="0"/>
              <a:ext cx="351834" cy="1978327"/>
            </a:xfrm>
            <a:custGeom>
              <a:avLst/>
              <a:gdLst/>
              <a:ahLst/>
              <a:cxnLst/>
              <a:rect r="r" b="b" t="t" l="l"/>
              <a:pathLst>
                <a:path h="1978327" w="351834">
                  <a:moveTo>
                    <a:pt x="0" y="0"/>
                  </a:moveTo>
                  <a:lnTo>
                    <a:pt x="351834" y="0"/>
                  </a:lnTo>
                  <a:lnTo>
                    <a:pt x="351834" y="1978327"/>
                  </a:lnTo>
                  <a:lnTo>
                    <a:pt x="0" y="1978327"/>
                  </a:lnTo>
                  <a:close/>
                </a:path>
              </a:pathLst>
            </a:custGeom>
            <a:solidFill>
              <a:srgbClr val="A8879D"/>
            </a:solidFill>
            <a:ln w="142875" cap="sq">
              <a:solidFill>
                <a:srgbClr val="EFE6D5"/>
              </a:solidFill>
              <a:prstDash val="solid"/>
              <a:miter/>
            </a:ln>
          </p:spPr>
        </p:sp>
        <p:sp>
          <p:nvSpPr>
            <p:cNvPr name="TextBox 43" id="43"/>
            <p:cNvSpPr txBox="true"/>
            <p:nvPr/>
          </p:nvSpPr>
          <p:spPr>
            <a:xfrm>
              <a:off x="0" y="-38100"/>
              <a:ext cx="351834" cy="2016427"/>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10800000">
            <a:off x="1754379" y="5618555"/>
            <a:ext cx="4023827" cy="3429874"/>
          </a:xfrm>
          <a:custGeom>
            <a:avLst/>
            <a:gdLst/>
            <a:ahLst/>
            <a:cxnLst/>
            <a:rect r="r" b="b" t="t" l="l"/>
            <a:pathLst>
              <a:path h="3429874" w="4023827">
                <a:moveTo>
                  <a:pt x="0" y="0"/>
                </a:moveTo>
                <a:lnTo>
                  <a:pt x="4023827" y="0"/>
                </a:lnTo>
                <a:lnTo>
                  <a:pt x="4023827" y="3429874"/>
                </a:lnTo>
                <a:lnTo>
                  <a:pt x="0" y="3429874"/>
                </a:lnTo>
                <a:lnTo>
                  <a:pt x="0" y="0"/>
                </a:lnTo>
                <a:close/>
              </a:path>
            </a:pathLst>
          </a:custGeom>
          <a:blipFill>
            <a:blip r:embed="rId10">
              <a:extLst>
                <a:ext uri="{96DAC541-7B7A-43D3-8B79-37D633B846F1}">
                  <asvg:svgBlip xmlns:asvg="http://schemas.microsoft.com/office/drawing/2016/SVG/main" r:embed="rId11"/>
                </a:ext>
              </a:extLst>
            </a:blip>
            <a:stretch>
              <a:fillRect l="0" t="-19969" r="-2260" b="0"/>
            </a:stretch>
          </a:blipFill>
        </p:spPr>
      </p:sp>
      <p:sp>
        <p:nvSpPr>
          <p:cNvPr name="Freeform 45" id="45"/>
          <p:cNvSpPr/>
          <p:nvPr/>
        </p:nvSpPr>
        <p:spPr>
          <a:xfrm flipH="false" flipV="false" rot="0">
            <a:off x="1465546" y="2536712"/>
            <a:ext cx="812153" cy="5960755"/>
          </a:xfrm>
          <a:custGeom>
            <a:avLst/>
            <a:gdLst/>
            <a:ahLst/>
            <a:cxnLst/>
            <a:rect r="r" b="b" t="t" l="l"/>
            <a:pathLst>
              <a:path h="5960755" w="812153">
                <a:moveTo>
                  <a:pt x="0" y="0"/>
                </a:moveTo>
                <a:lnTo>
                  <a:pt x="812153" y="0"/>
                </a:lnTo>
                <a:lnTo>
                  <a:pt x="812153" y="5960754"/>
                </a:lnTo>
                <a:lnTo>
                  <a:pt x="0" y="59607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6" id="46"/>
          <p:cNvGrpSpPr/>
          <p:nvPr/>
        </p:nvGrpSpPr>
        <p:grpSpPr>
          <a:xfrm rot="0">
            <a:off x="3586603" y="2330678"/>
            <a:ext cx="11831208" cy="6166789"/>
            <a:chOff x="0" y="0"/>
            <a:chExt cx="15774944" cy="8222385"/>
          </a:xfrm>
        </p:grpSpPr>
        <p:sp>
          <p:nvSpPr>
            <p:cNvPr name="Freeform 47" id="47"/>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4">
                <a:alphaModFix amt="29000"/>
                <a:extLst>
                  <a:ext uri="{96DAC541-7B7A-43D3-8B79-37D633B846F1}">
                    <asvg:svgBlip xmlns:asvg="http://schemas.microsoft.com/office/drawing/2016/SVG/main" r:embed="rId15"/>
                  </a:ext>
                </a:extLst>
              </a:blip>
              <a:stretch>
                <a:fillRect l="0" t="0" r="0" b="0"/>
              </a:stretch>
            </a:blipFill>
          </p:spPr>
        </p:sp>
        <p:sp>
          <p:nvSpPr>
            <p:cNvPr name="Freeform 48" id="48"/>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4">
                <a:alphaModFix amt="29000"/>
                <a:extLst>
                  <a:ext uri="{96DAC541-7B7A-43D3-8B79-37D633B846F1}">
                    <asvg:svgBlip xmlns:asvg="http://schemas.microsoft.com/office/drawing/2016/SVG/main" r:embed="rId15"/>
                  </a:ext>
                </a:extLst>
              </a:blip>
              <a:stretch>
                <a:fillRect l="0" t="0" r="0" b="0"/>
              </a:stretch>
            </a:blipFill>
          </p:spPr>
        </p:sp>
      </p:grpSp>
      <p:grpSp>
        <p:nvGrpSpPr>
          <p:cNvPr name="Group 49" id="49"/>
          <p:cNvGrpSpPr/>
          <p:nvPr/>
        </p:nvGrpSpPr>
        <p:grpSpPr>
          <a:xfrm rot="735794">
            <a:off x="2597572" y="1357253"/>
            <a:ext cx="2597361" cy="3271469"/>
            <a:chOff x="0" y="0"/>
            <a:chExt cx="3463148" cy="4361959"/>
          </a:xfrm>
        </p:grpSpPr>
        <p:sp>
          <p:nvSpPr>
            <p:cNvPr name="Freeform 50" id="50"/>
            <p:cNvSpPr/>
            <p:nvPr/>
          </p:nvSpPr>
          <p:spPr>
            <a:xfrm flipH="false" flipV="false" rot="-303501">
              <a:off x="174838" y="129268"/>
              <a:ext cx="3113473" cy="4103423"/>
            </a:xfrm>
            <a:custGeom>
              <a:avLst/>
              <a:gdLst/>
              <a:ahLst/>
              <a:cxnLst/>
              <a:rect r="r" b="b" t="t" l="l"/>
              <a:pathLst>
                <a:path h="4103423" w="3113473">
                  <a:moveTo>
                    <a:pt x="0" y="0"/>
                  </a:moveTo>
                  <a:lnTo>
                    <a:pt x="3113472" y="0"/>
                  </a:lnTo>
                  <a:lnTo>
                    <a:pt x="3113472" y="4103423"/>
                  </a:lnTo>
                  <a:lnTo>
                    <a:pt x="0" y="41034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51" id="51"/>
            <p:cNvGrpSpPr>
              <a:grpSpLocks noChangeAspect="true"/>
            </p:cNvGrpSpPr>
            <p:nvPr/>
          </p:nvGrpSpPr>
          <p:grpSpPr>
            <a:xfrm rot="-286433">
              <a:off x="247745" y="306271"/>
              <a:ext cx="2873156" cy="3023060"/>
              <a:chOff x="0" y="0"/>
              <a:chExt cx="5842000" cy="6146800"/>
            </a:xfrm>
          </p:grpSpPr>
          <p:sp>
            <p:nvSpPr>
              <p:cNvPr name="Freeform 52" id="5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8"/>
                <a:stretch>
                  <a:fillRect l="-14749" t="-63288" r="-39399" b="-32051"/>
                </a:stretch>
              </a:blipFill>
            </p:spPr>
          </p:sp>
          <p:sp>
            <p:nvSpPr>
              <p:cNvPr name="Freeform 53" id="5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9"/>
                <a:stretch>
                  <a:fillRect l="0" t="-286" r="0" b="-286"/>
                </a:stretch>
              </a:blipFill>
            </p:spPr>
          </p:sp>
        </p:grpSp>
      </p:grpSp>
      <p:sp>
        <p:nvSpPr>
          <p:cNvPr name="Freeform 54" id="54"/>
          <p:cNvSpPr/>
          <p:nvPr/>
        </p:nvSpPr>
        <p:spPr>
          <a:xfrm flipH="false" flipV="false" rot="474655">
            <a:off x="2805727" y="4002613"/>
            <a:ext cx="1817255" cy="283946"/>
          </a:xfrm>
          <a:custGeom>
            <a:avLst/>
            <a:gdLst/>
            <a:ahLst/>
            <a:cxnLst/>
            <a:rect r="r" b="b" t="t" l="l"/>
            <a:pathLst>
              <a:path h="283946" w="1817255">
                <a:moveTo>
                  <a:pt x="0" y="0"/>
                </a:moveTo>
                <a:lnTo>
                  <a:pt x="1817256" y="0"/>
                </a:lnTo>
                <a:lnTo>
                  <a:pt x="1817256" y="283946"/>
                </a:lnTo>
                <a:lnTo>
                  <a:pt x="0" y="28394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5" id="55"/>
          <p:cNvSpPr/>
          <p:nvPr/>
        </p:nvSpPr>
        <p:spPr>
          <a:xfrm flipH="false" flipV="false" rot="0">
            <a:off x="13179353" y="1268671"/>
            <a:ext cx="4023827" cy="3429874"/>
          </a:xfrm>
          <a:custGeom>
            <a:avLst/>
            <a:gdLst/>
            <a:ahLst/>
            <a:cxnLst/>
            <a:rect r="r" b="b" t="t" l="l"/>
            <a:pathLst>
              <a:path h="3429874" w="4023827">
                <a:moveTo>
                  <a:pt x="0" y="0"/>
                </a:moveTo>
                <a:lnTo>
                  <a:pt x="4023826" y="0"/>
                </a:lnTo>
                <a:lnTo>
                  <a:pt x="4023826" y="3429874"/>
                </a:lnTo>
                <a:lnTo>
                  <a:pt x="0" y="3429874"/>
                </a:lnTo>
                <a:lnTo>
                  <a:pt x="0" y="0"/>
                </a:lnTo>
                <a:close/>
              </a:path>
            </a:pathLst>
          </a:custGeom>
          <a:blipFill>
            <a:blip r:embed="rId10">
              <a:extLst>
                <a:ext uri="{96DAC541-7B7A-43D3-8B79-37D633B846F1}">
                  <asvg:svgBlip xmlns:asvg="http://schemas.microsoft.com/office/drawing/2016/SVG/main" r:embed="rId11"/>
                </a:ext>
              </a:extLst>
            </a:blip>
            <a:stretch>
              <a:fillRect l="0" t="-19969" r="-2260" b="0"/>
            </a:stretch>
          </a:blipFill>
        </p:spPr>
      </p:sp>
      <p:sp>
        <p:nvSpPr>
          <p:cNvPr name="Freeform 56" id="56"/>
          <p:cNvSpPr/>
          <p:nvPr/>
        </p:nvSpPr>
        <p:spPr>
          <a:xfrm flipH="false" flipV="false" rot="5400000">
            <a:off x="4680557" y="6597156"/>
            <a:ext cx="1664355" cy="1978959"/>
          </a:xfrm>
          <a:custGeom>
            <a:avLst/>
            <a:gdLst/>
            <a:ahLst/>
            <a:cxnLst/>
            <a:rect r="r" b="b" t="t" l="l"/>
            <a:pathLst>
              <a:path h="1978959" w="1664355">
                <a:moveTo>
                  <a:pt x="0" y="0"/>
                </a:moveTo>
                <a:lnTo>
                  <a:pt x="1664356" y="0"/>
                </a:lnTo>
                <a:lnTo>
                  <a:pt x="1664356" y="1978960"/>
                </a:lnTo>
                <a:lnTo>
                  <a:pt x="0" y="1978960"/>
                </a:lnTo>
                <a:lnTo>
                  <a:pt x="0" y="0"/>
                </a:lnTo>
                <a:close/>
              </a:path>
            </a:pathLst>
          </a:custGeom>
          <a:blipFill>
            <a:blip r:embed="rId22"/>
            <a:stretch>
              <a:fillRect l="0" t="0" r="0" b="0"/>
            </a:stretch>
          </a:blipFill>
        </p:spPr>
      </p:sp>
      <p:sp>
        <p:nvSpPr>
          <p:cNvPr name="TextBox 57" id="57"/>
          <p:cNvSpPr txBox="true"/>
          <p:nvPr/>
        </p:nvSpPr>
        <p:spPr>
          <a:xfrm rot="477683">
            <a:off x="2586175" y="4003111"/>
            <a:ext cx="2364879"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hinchilla"/>
              </a:rPr>
              <a:t>MORFOLOGI BUNGA</a:t>
            </a:r>
          </a:p>
        </p:txBody>
      </p:sp>
      <p:sp>
        <p:nvSpPr>
          <p:cNvPr name="TextBox 58" id="58"/>
          <p:cNvSpPr txBox="true"/>
          <p:nvPr/>
        </p:nvSpPr>
        <p:spPr>
          <a:xfrm rot="0">
            <a:off x="5474860" y="1600051"/>
            <a:ext cx="2784388" cy="2736591"/>
          </a:xfrm>
          <a:prstGeom prst="rect">
            <a:avLst/>
          </a:prstGeom>
        </p:spPr>
        <p:txBody>
          <a:bodyPr anchor="t" rtlCol="false" tIns="0" lIns="0" bIns="0" rIns="0">
            <a:spAutoFit/>
          </a:bodyPr>
          <a:lstStyle/>
          <a:p>
            <a:pPr algn="just">
              <a:lnSpc>
                <a:spcPts val="1519"/>
              </a:lnSpc>
            </a:pPr>
            <a:r>
              <a:rPr lang="en-US" sz="1085">
                <a:solidFill>
                  <a:srgbClr val="000000"/>
                </a:solidFill>
                <a:latin typeface="Hussar Bold"/>
              </a:rPr>
              <a:t>A. GAMBAR BUNGA DAN TUNJUKKAN BAGIAN-BAGIANNYA</a:t>
            </a:r>
          </a:p>
          <a:p>
            <a:pPr algn="just" marL="363837" indent="-181919" lvl="1">
              <a:lnSpc>
                <a:spcPts val="2359"/>
              </a:lnSpc>
              <a:buAutoNum type="arabicPeriod" startAt="1"/>
            </a:pPr>
            <a:r>
              <a:rPr lang="en-US" sz="1685">
                <a:solidFill>
                  <a:srgbClr val="000000"/>
                </a:solidFill>
                <a:latin typeface="Lulu Font TH"/>
              </a:rPr>
              <a:t>Mahkota</a:t>
            </a:r>
          </a:p>
          <a:p>
            <a:pPr algn="just" marL="363837" indent="-181919" lvl="1">
              <a:lnSpc>
                <a:spcPts val="2359"/>
              </a:lnSpc>
              <a:buAutoNum type="arabicPeriod" startAt="1"/>
            </a:pPr>
            <a:r>
              <a:rPr lang="en-US" sz="1685">
                <a:solidFill>
                  <a:srgbClr val="000000"/>
                </a:solidFill>
                <a:latin typeface="Lulu Font TH"/>
              </a:rPr>
              <a:t>Kepala putik</a:t>
            </a:r>
          </a:p>
          <a:p>
            <a:pPr algn="just" marL="363837" indent="-181919" lvl="1">
              <a:lnSpc>
                <a:spcPts val="2359"/>
              </a:lnSpc>
              <a:buAutoNum type="arabicPeriod" startAt="1"/>
            </a:pPr>
            <a:r>
              <a:rPr lang="en-US" sz="1685">
                <a:solidFill>
                  <a:srgbClr val="000000"/>
                </a:solidFill>
                <a:latin typeface="Lulu Font TH"/>
              </a:rPr>
              <a:t>Benang sari</a:t>
            </a:r>
          </a:p>
          <a:p>
            <a:pPr algn="just" marL="363837" indent="-181919" lvl="1">
              <a:lnSpc>
                <a:spcPts val="2359"/>
              </a:lnSpc>
              <a:buAutoNum type="arabicPeriod" startAt="1"/>
            </a:pPr>
            <a:r>
              <a:rPr lang="en-US" sz="1685">
                <a:solidFill>
                  <a:srgbClr val="000000"/>
                </a:solidFill>
                <a:latin typeface="Lulu Font TH"/>
              </a:rPr>
              <a:t>tangkai putik</a:t>
            </a:r>
          </a:p>
          <a:p>
            <a:pPr algn="just" marL="363837" indent="-181919" lvl="1">
              <a:lnSpc>
                <a:spcPts val="2359"/>
              </a:lnSpc>
              <a:buAutoNum type="arabicPeriod" startAt="1"/>
            </a:pPr>
            <a:r>
              <a:rPr lang="en-US" sz="1685">
                <a:solidFill>
                  <a:srgbClr val="000000"/>
                </a:solidFill>
                <a:latin typeface="Lulu Font TH"/>
              </a:rPr>
              <a:t>Kelopak</a:t>
            </a:r>
          </a:p>
          <a:p>
            <a:pPr algn="just" marL="363837" indent="-181919" lvl="1">
              <a:lnSpc>
                <a:spcPts val="2359"/>
              </a:lnSpc>
              <a:buAutoNum type="arabicPeriod" startAt="1"/>
            </a:pPr>
            <a:r>
              <a:rPr lang="en-US" sz="1685">
                <a:solidFill>
                  <a:srgbClr val="000000"/>
                </a:solidFill>
                <a:latin typeface="Lulu Font TH"/>
              </a:rPr>
              <a:t>Bakal biji</a:t>
            </a:r>
          </a:p>
          <a:p>
            <a:pPr algn="just" marL="363837" indent="-181919" lvl="1">
              <a:lnSpc>
                <a:spcPts val="2359"/>
              </a:lnSpc>
              <a:buAutoNum type="arabicPeriod" startAt="1"/>
            </a:pPr>
            <a:r>
              <a:rPr lang="en-US" sz="1685">
                <a:solidFill>
                  <a:srgbClr val="000000"/>
                </a:solidFill>
                <a:latin typeface="Lulu Font TH"/>
              </a:rPr>
              <a:t>Tangkai bunga</a:t>
            </a:r>
          </a:p>
          <a:p>
            <a:pPr algn="just" marL="363837" indent="-181919" lvl="1">
              <a:lnSpc>
                <a:spcPts val="2359"/>
              </a:lnSpc>
              <a:spcBef>
                <a:spcPct val="0"/>
              </a:spcBef>
              <a:buAutoNum type="arabicPeriod" startAt="1"/>
            </a:pPr>
            <a:r>
              <a:rPr lang="en-US" sz="1685">
                <a:solidFill>
                  <a:srgbClr val="000000"/>
                </a:solidFill>
                <a:latin typeface="Lulu Font TH"/>
              </a:rPr>
              <a:t>Dasar bunga</a:t>
            </a:r>
          </a:p>
        </p:txBody>
      </p:sp>
      <p:sp>
        <p:nvSpPr>
          <p:cNvPr name="TextBox 59" id="59"/>
          <p:cNvSpPr txBox="true"/>
          <p:nvPr/>
        </p:nvSpPr>
        <p:spPr>
          <a:xfrm rot="0">
            <a:off x="8890707" y="1600051"/>
            <a:ext cx="7507670"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B. FUNGSI BUNGA</a:t>
            </a:r>
          </a:p>
          <a:p>
            <a:pPr algn="just" marL="412818" indent="-206409" lvl="1">
              <a:lnSpc>
                <a:spcPts val="2676"/>
              </a:lnSpc>
              <a:buFont typeface="Arial"/>
              <a:buChar char="•"/>
            </a:pPr>
            <a:r>
              <a:rPr lang="en-US" sz="1912">
                <a:solidFill>
                  <a:srgbClr val="000000"/>
                </a:solidFill>
                <a:latin typeface="Lulu Font TH"/>
              </a:rPr>
              <a:t>Fungsi utama : sebagai organ poilinasi dan fertilisasi</a:t>
            </a:r>
          </a:p>
          <a:p>
            <a:pPr algn="just" marL="412818" indent="-206409" lvl="1">
              <a:lnSpc>
                <a:spcPts val="2676"/>
              </a:lnSpc>
              <a:spcBef>
                <a:spcPct val="0"/>
              </a:spcBef>
              <a:buFont typeface="Arial"/>
              <a:buChar char="•"/>
            </a:pPr>
            <a:r>
              <a:rPr lang="en-US" sz="1912">
                <a:solidFill>
                  <a:srgbClr val="000000"/>
                </a:solidFill>
                <a:latin typeface="Lulu Font TH"/>
              </a:rPr>
              <a:t>Fungsi tambahan : sebagai propogasi</a:t>
            </a:r>
          </a:p>
        </p:txBody>
      </p:sp>
      <p:sp>
        <p:nvSpPr>
          <p:cNvPr name="TextBox 60" id="60"/>
          <p:cNvSpPr txBox="true"/>
          <p:nvPr/>
        </p:nvSpPr>
        <p:spPr>
          <a:xfrm rot="0">
            <a:off x="8890707" y="2718754"/>
            <a:ext cx="6683353"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C. BUNGA LENGKAP ATAU TIDAK LENGKAP</a:t>
            </a:r>
          </a:p>
          <a:p>
            <a:pPr algn="just" marL="412818" indent="-206409" lvl="1">
              <a:lnSpc>
                <a:spcPts val="2676"/>
              </a:lnSpc>
              <a:spcBef>
                <a:spcPct val="0"/>
              </a:spcBef>
              <a:buFont typeface="Arial"/>
              <a:buChar char="•"/>
            </a:pPr>
            <a:r>
              <a:rPr lang="en-US" sz="1912">
                <a:solidFill>
                  <a:srgbClr val="000000"/>
                </a:solidFill>
                <a:latin typeface="Lulu Font TH"/>
              </a:rPr>
              <a:t>Bunga lengkap karena memiliki stamen, pistilum, kelopak dan mahkota.</a:t>
            </a:r>
          </a:p>
        </p:txBody>
      </p:sp>
      <p:sp>
        <p:nvSpPr>
          <p:cNvPr name="TextBox 61" id="61"/>
          <p:cNvSpPr txBox="true"/>
          <p:nvPr/>
        </p:nvSpPr>
        <p:spPr>
          <a:xfrm rot="0">
            <a:off x="8890707" y="3905912"/>
            <a:ext cx="6683353"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D. BUNGA SEMPURNA ATAU TIDAK SEMPURNA</a:t>
            </a:r>
          </a:p>
          <a:p>
            <a:pPr algn="just" marL="412818" indent="-206409" lvl="1">
              <a:lnSpc>
                <a:spcPts val="2676"/>
              </a:lnSpc>
              <a:spcBef>
                <a:spcPct val="0"/>
              </a:spcBef>
              <a:buFont typeface="Arial"/>
              <a:buChar char="•"/>
            </a:pPr>
            <a:r>
              <a:rPr lang="en-US" sz="1912">
                <a:solidFill>
                  <a:srgbClr val="000000"/>
                </a:solidFill>
                <a:latin typeface="Lulu Font TH"/>
              </a:rPr>
              <a:t>Termasuk bunga sempurna karena memiliki benang sari dan putik.</a:t>
            </a:r>
          </a:p>
        </p:txBody>
      </p:sp>
      <p:sp>
        <p:nvSpPr>
          <p:cNvPr name="TextBox 62" id="62"/>
          <p:cNvSpPr txBox="true"/>
          <p:nvPr/>
        </p:nvSpPr>
        <p:spPr>
          <a:xfrm rot="0">
            <a:off x="8890707" y="5095595"/>
            <a:ext cx="6683353"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E.BUNGA TUNGGAL ATAU BUNGA  MAJEMUK</a:t>
            </a:r>
          </a:p>
          <a:p>
            <a:pPr algn="just" marL="412818" indent="-206409" lvl="1">
              <a:lnSpc>
                <a:spcPts val="2676"/>
              </a:lnSpc>
              <a:spcBef>
                <a:spcPct val="0"/>
              </a:spcBef>
              <a:buFont typeface="Arial"/>
              <a:buChar char="•"/>
            </a:pPr>
            <a:r>
              <a:rPr lang="en-US" sz="1912">
                <a:solidFill>
                  <a:srgbClr val="000000"/>
                </a:solidFill>
                <a:latin typeface="Lulu Font TH"/>
              </a:rPr>
              <a:t>Bunga majemuk karena terdapat lebih dari satu bunga pada satu ibu tangkai bunga.</a:t>
            </a:r>
          </a:p>
        </p:txBody>
      </p:sp>
      <p:sp>
        <p:nvSpPr>
          <p:cNvPr name="TextBox 63" id="63"/>
          <p:cNvSpPr txBox="true"/>
          <p:nvPr/>
        </p:nvSpPr>
        <p:spPr>
          <a:xfrm rot="0">
            <a:off x="8890707" y="6285278"/>
            <a:ext cx="6683353" cy="944573"/>
          </a:xfrm>
          <a:prstGeom prst="rect">
            <a:avLst/>
          </a:prstGeom>
        </p:spPr>
        <p:txBody>
          <a:bodyPr anchor="t" rtlCol="false" tIns="0" lIns="0" bIns="0" rIns="0">
            <a:spAutoFit/>
          </a:bodyPr>
          <a:lstStyle/>
          <a:p>
            <a:pPr algn="just">
              <a:lnSpc>
                <a:spcPts val="2396"/>
              </a:lnSpc>
            </a:pPr>
            <a:r>
              <a:rPr lang="en-US" sz="1712">
                <a:solidFill>
                  <a:srgbClr val="000000"/>
                </a:solidFill>
                <a:latin typeface="Hussar Bold"/>
              </a:rPr>
              <a:t>F. JIKA BUNGA MAJEMUK SEBUTKAN SUSUNANNYA</a:t>
            </a:r>
          </a:p>
          <a:p>
            <a:pPr algn="just" marL="412818" indent="-206409" lvl="1">
              <a:lnSpc>
                <a:spcPts val="2676"/>
              </a:lnSpc>
              <a:spcBef>
                <a:spcPct val="0"/>
              </a:spcBef>
              <a:buFont typeface="Arial"/>
              <a:buChar char="•"/>
            </a:pPr>
            <a:r>
              <a:rPr lang="en-US" sz="1912">
                <a:solidFill>
                  <a:srgbClr val="000000"/>
                </a:solidFill>
                <a:latin typeface="Lulu Font TH"/>
              </a:rPr>
              <a:t>Bunga cengkeh termasuk bunga majemuk yang tersusun atas ibu tangkai bunga, tangkai bunga, dan dasar bunga</a:t>
            </a:r>
          </a:p>
        </p:txBody>
      </p:sp>
      <p:sp>
        <p:nvSpPr>
          <p:cNvPr name="TextBox 64" id="64"/>
          <p:cNvSpPr txBox="true"/>
          <p:nvPr/>
        </p:nvSpPr>
        <p:spPr>
          <a:xfrm rot="0">
            <a:off x="8890707" y="7558061"/>
            <a:ext cx="6683353" cy="1203786"/>
          </a:xfrm>
          <a:prstGeom prst="rect">
            <a:avLst/>
          </a:prstGeom>
        </p:spPr>
        <p:txBody>
          <a:bodyPr anchor="t" rtlCol="false" tIns="0" lIns="0" bIns="0" rIns="0">
            <a:spAutoFit/>
          </a:bodyPr>
          <a:lstStyle/>
          <a:p>
            <a:pPr>
              <a:lnSpc>
                <a:spcPts val="2424"/>
              </a:lnSpc>
            </a:pPr>
            <a:r>
              <a:rPr lang="en-US" sz="1731">
                <a:solidFill>
                  <a:srgbClr val="000000"/>
                </a:solidFill>
                <a:latin typeface="Hussar Bold"/>
              </a:rPr>
              <a:t>G. TUMBUHAN BERUMAH SATU ATAU BERUMAH DUA ATAU POLIGAM</a:t>
            </a:r>
          </a:p>
          <a:p>
            <a:pPr marL="373903" indent="-186951" lvl="1">
              <a:lnSpc>
                <a:spcPts val="2424"/>
              </a:lnSpc>
              <a:buFont typeface="Arial"/>
              <a:buChar char="•"/>
            </a:pPr>
            <a:r>
              <a:rPr lang="en-US" sz="1731">
                <a:solidFill>
                  <a:srgbClr val="000000"/>
                </a:solidFill>
                <a:latin typeface="Lulu Font TH"/>
              </a:rPr>
              <a:t> Bunga cengkeh termasuk tumbuhan berumah satu, karena memiliki alat kelamin jantan dan betina pada satu bunga</a:t>
            </a:r>
          </a:p>
        </p:txBody>
      </p:sp>
      <p:sp>
        <p:nvSpPr>
          <p:cNvPr name="TextBox 65" id="65"/>
          <p:cNvSpPr txBox="true"/>
          <p:nvPr/>
        </p:nvSpPr>
        <p:spPr>
          <a:xfrm rot="0">
            <a:off x="2443514" y="4728116"/>
            <a:ext cx="6062693"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H. LETAK PERIANTHUM PADA RECEPTALUM</a:t>
            </a:r>
          </a:p>
          <a:p>
            <a:pPr algn="just" marL="412818" indent="-206409" lvl="1">
              <a:lnSpc>
                <a:spcPts val="2676"/>
              </a:lnSpc>
              <a:spcBef>
                <a:spcPct val="0"/>
              </a:spcBef>
              <a:buFont typeface="Arial"/>
              <a:buChar char="•"/>
            </a:pPr>
            <a:r>
              <a:rPr lang="en-US" sz="1912">
                <a:solidFill>
                  <a:srgbClr val="000000"/>
                </a:solidFill>
                <a:latin typeface="Lulu Font TH"/>
              </a:rPr>
              <a:t>Pada bunga cengkeh letak perianthum terletak di atas receptalum</a:t>
            </a:r>
          </a:p>
        </p:txBody>
      </p:sp>
      <p:sp>
        <p:nvSpPr>
          <p:cNvPr name="TextBox 66" id="66"/>
          <p:cNvSpPr txBox="true"/>
          <p:nvPr/>
        </p:nvSpPr>
        <p:spPr>
          <a:xfrm rot="0">
            <a:off x="2337096" y="5860649"/>
            <a:ext cx="6169111"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I. SIMETRI BUNGA CENGKEH</a:t>
            </a:r>
          </a:p>
          <a:p>
            <a:pPr algn="just" marL="412818" indent="-206409" lvl="1">
              <a:lnSpc>
                <a:spcPts val="2676"/>
              </a:lnSpc>
              <a:spcBef>
                <a:spcPct val="0"/>
              </a:spcBef>
              <a:buFont typeface="Arial"/>
              <a:buChar char="•"/>
            </a:pPr>
            <a:r>
              <a:rPr lang="en-US" sz="1912">
                <a:solidFill>
                  <a:srgbClr val="000000"/>
                </a:solidFill>
                <a:latin typeface="Lulu Font TH"/>
              </a:rPr>
              <a:t>Bunga cengekeh memiliki simetri bunga radial (aktimorfik)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993413" y="1818603"/>
            <a:ext cx="1645087" cy="7212009"/>
            <a:chOff x="0" y="0"/>
            <a:chExt cx="2193450" cy="9616012"/>
          </a:xfrm>
        </p:grpSpPr>
        <p:grpSp>
          <p:nvGrpSpPr>
            <p:cNvPr name="Group 17" id="17"/>
            <p:cNvGrpSpPr/>
            <p:nvPr/>
          </p:nvGrpSpPr>
          <p:grpSpPr>
            <a:xfrm rot="6302">
              <a:off x="4873" y="2000"/>
              <a:ext cx="2183704" cy="1600587"/>
              <a:chOff x="0" y="0"/>
              <a:chExt cx="438371" cy="321312"/>
            </a:xfrm>
          </p:grpSpPr>
          <p:sp>
            <p:nvSpPr>
              <p:cNvPr name="Freeform 18" id="18"/>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4873" y="1604285"/>
              <a:ext cx="2183704" cy="1600587"/>
              <a:chOff x="0" y="0"/>
              <a:chExt cx="438371" cy="321312"/>
            </a:xfrm>
          </p:grpSpPr>
          <p:sp>
            <p:nvSpPr>
              <p:cNvPr name="Freeform 21" id="21"/>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4873" y="3206570"/>
              <a:ext cx="2183704" cy="1600587"/>
              <a:chOff x="0" y="0"/>
              <a:chExt cx="438371" cy="321312"/>
            </a:xfrm>
          </p:grpSpPr>
          <p:sp>
            <p:nvSpPr>
              <p:cNvPr name="Freeform 24" id="24"/>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5" y="4808855"/>
              <a:ext cx="2183704" cy="1600587"/>
              <a:chOff x="0" y="0"/>
              <a:chExt cx="438371" cy="321312"/>
            </a:xfrm>
          </p:grpSpPr>
          <p:sp>
            <p:nvSpPr>
              <p:cNvPr name="Freeform 27" id="27"/>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4873" y="6411140"/>
              <a:ext cx="2183704" cy="1600587"/>
              <a:chOff x="0" y="0"/>
              <a:chExt cx="438371" cy="321312"/>
            </a:xfrm>
          </p:grpSpPr>
          <p:sp>
            <p:nvSpPr>
              <p:cNvPr name="Freeform 30" id="30"/>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8280" y="8013425"/>
              <a:ext cx="2183704" cy="1600587"/>
              <a:chOff x="0" y="0"/>
              <a:chExt cx="438371" cy="321312"/>
            </a:xfrm>
          </p:grpSpPr>
          <p:sp>
            <p:nvSpPr>
              <p:cNvPr name="Freeform 33" id="33"/>
              <p:cNvSpPr/>
              <p:nvPr/>
            </p:nvSpPr>
            <p:spPr>
              <a:xfrm flipH="false" flipV="false" rot="0">
                <a:off x="0" y="0"/>
                <a:ext cx="438371" cy="321312"/>
              </a:xfrm>
              <a:custGeom>
                <a:avLst/>
                <a:gdLst/>
                <a:ahLst/>
                <a:cxnLst/>
                <a:rect r="r" b="b" t="t" l="l"/>
                <a:pathLst>
                  <a:path h="321312" w="438371">
                    <a:moveTo>
                      <a:pt x="126826" y="0"/>
                    </a:moveTo>
                    <a:lnTo>
                      <a:pt x="311545" y="0"/>
                    </a:lnTo>
                    <a:cubicBezTo>
                      <a:pt x="345181" y="0"/>
                      <a:pt x="377440" y="13362"/>
                      <a:pt x="401224" y="37146"/>
                    </a:cubicBezTo>
                    <a:cubicBezTo>
                      <a:pt x="425009" y="60931"/>
                      <a:pt x="438371" y="93190"/>
                      <a:pt x="438371" y="126826"/>
                    </a:cubicBezTo>
                    <a:lnTo>
                      <a:pt x="438371" y="194486"/>
                    </a:lnTo>
                    <a:cubicBezTo>
                      <a:pt x="438371" y="264530"/>
                      <a:pt x="381589" y="321312"/>
                      <a:pt x="311545" y="321312"/>
                    </a:cubicBezTo>
                    <a:lnTo>
                      <a:pt x="126826" y="321312"/>
                    </a:lnTo>
                    <a:cubicBezTo>
                      <a:pt x="56782" y="321312"/>
                      <a:pt x="0" y="264530"/>
                      <a:pt x="0" y="194486"/>
                    </a:cubicBezTo>
                    <a:lnTo>
                      <a:pt x="0" y="126826"/>
                    </a:lnTo>
                    <a:cubicBezTo>
                      <a:pt x="0" y="56782"/>
                      <a:pt x="56782" y="0"/>
                      <a:pt x="126826"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438371"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5393697">
            <a:off x="1340715" y="1181021"/>
            <a:ext cx="636094" cy="1097456"/>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38" id="38"/>
          <p:cNvGrpSpPr/>
          <p:nvPr/>
        </p:nvGrpSpPr>
        <p:grpSpPr>
          <a:xfrm rot="6302">
            <a:off x="1744169" y="1741369"/>
            <a:ext cx="15451498" cy="7292903"/>
            <a:chOff x="0" y="0"/>
            <a:chExt cx="4115575" cy="1942497"/>
          </a:xfrm>
        </p:grpSpPr>
        <p:sp>
          <p:nvSpPr>
            <p:cNvPr name="Freeform 39" id="39"/>
            <p:cNvSpPr/>
            <p:nvPr/>
          </p:nvSpPr>
          <p:spPr>
            <a:xfrm flipH="false" flipV="false" rot="0">
              <a:off x="0" y="0"/>
              <a:ext cx="4115576" cy="1942497"/>
            </a:xfrm>
            <a:custGeom>
              <a:avLst/>
              <a:gdLst/>
              <a:ahLst/>
              <a:cxnLst/>
              <a:rect r="r" b="b" t="t" l="l"/>
              <a:pathLst>
                <a:path h="1942497" w="4115576">
                  <a:moveTo>
                    <a:pt x="0" y="0"/>
                  </a:moveTo>
                  <a:lnTo>
                    <a:pt x="4115576" y="0"/>
                  </a:lnTo>
                  <a:lnTo>
                    <a:pt x="4115576" y="1942497"/>
                  </a:lnTo>
                  <a:lnTo>
                    <a:pt x="0" y="1942497"/>
                  </a:lnTo>
                  <a:close/>
                </a:path>
              </a:pathLst>
            </a:custGeom>
            <a:solidFill>
              <a:srgbClr val="EFE6D5"/>
            </a:solidFill>
            <a:ln cap="sq">
              <a:noFill/>
              <a:prstDash val="solid"/>
              <a:miter/>
            </a:ln>
          </p:spPr>
        </p:sp>
        <p:sp>
          <p:nvSpPr>
            <p:cNvPr name="TextBox 40" id="40"/>
            <p:cNvSpPr txBox="true"/>
            <p:nvPr/>
          </p:nvSpPr>
          <p:spPr>
            <a:xfrm>
              <a:off x="0" y="-38100"/>
              <a:ext cx="4115575" cy="198059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6302">
            <a:off x="998299" y="1730953"/>
            <a:ext cx="1320925" cy="7292858"/>
            <a:chOff x="0" y="0"/>
            <a:chExt cx="351834" cy="1942485"/>
          </a:xfrm>
        </p:grpSpPr>
        <p:sp>
          <p:nvSpPr>
            <p:cNvPr name="Freeform 42" id="42"/>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86BDB9"/>
            </a:solidFill>
            <a:ln w="142875" cap="sq">
              <a:solidFill>
                <a:srgbClr val="EFE6D5"/>
              </a:solidFill>
              <a:prstDash val="solid"/>
              <a:miter/>
            </a:ln>
          </p:spPr>
        </p:sp>
        <p:sp>
          <p:nvSpPr>
            <p:cNvPr name="TextBox 43" id="43"/>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0">
            <a:off x="1737497" y="2397005"/>
            <a:ext cx="812153" cy="5960755"/>
          </a:xfrm>
          <a:custGeom>
            <a:avLst/>
            <a:gdLst/>
            <a:ahLst/>
            <a:cxnLst/>
            <a:rect r="r" b="b" t="t" l="l"/>
            <a:pathLst>
              <a:path h="5960755" w="812153">
                <a:moveTo>
                  <a:pt x="0" y="0"/>
                </a:moveTo>
                <a:lnTo>
                  <a:pt x="812153" y="0"/>
                </a:lnTo>
                <a:lnTo>
                  <a:pt x="812153" y="5960755"/>
                </a:lnTo>
                <a:lnTo>
                  <a:pt x="0" y="5960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5" id="45"/>
          <p:cNvGrpSpPr/>
          <p:nvPr/>
        </p:nvGrpSpPr>
        <p:grpSpPr>
          <a:xfrm rot="0">
            <a:off x="3045813" y="2048801"/>
            <a:ext cx="12371998" cy="6448665"/>
            <a:chOff x="0" y="0"/>
            <a:chExt cx="16495997" cy="8598220"/>
          </a:xfrm>
        </p:grpSpPr>
        <p:sp>
          <p:nvSpPr>
            <p:cNvPr name="Freeform 46" id="46"/>
            <p:cNvSpPr/>
            <p:nvPr/>
          </p:nvSpPr>
          <p:spPr>
            <a:xfrm flipH="false" flipV="false" rot="0">
              <a:off x="0" y="29379"/>
              <a:ext cx="8568842" cy="8568842"/>
            </a:xfrm>
            <a:custGeom>
              <a:avLst/>
              <a:gdLst/>
              <a:ahLst/>
              <a:cxnLst/>
              <a:rect r="r" b="b" t="t" l="l"/>
              <a:pathLst>
                <a:path h="8568842" w="8568842">
                  <a:moveTo>
                    <a:pt x="0" y="0"/>
                  </a:moveTo>
                  <a:lnTo>
                    <a:pt x="8568842" y="0"/>
                  </a:lnTo>
                  <a:lnTo>
                    <a:pt x="8568842" y="8568841"/>
                  </a:lnTo>
                  <a:lnTo>
                    <a:pt x="0" y="8568841"/>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7927156" y="0"/>
              <a:ext cx="8568842" cy="8568842"/>
            </a:xfrm>
            <a:custGeom>
              <a:avLst/>
              <a:gdLst/>
              <a:ahLst/>
              <a:cxnLst/>
              <a:rect r="r" b="b" t="t" l="l"/>
              <a:pathLst>
                <a:path h="8568842" w="8568842">
                  <a:moveTo>
                    <a:pt x="0" y="0"/>
                  </a:moveTo>
                  <a:lnTo>
                    <a:pt x="8568841" y="0"/>
                  </a:lnTo>
                  <a:lnTo>
                    <a:pt x="8568841" y="8568842"/>
                  </a:lnTo>
                  <a:lnTo>
                    <a:pt x="0" y="8568842"/>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grpSp>
      <p:sp>
        <p:nvSpPr>
          <p:cNvPr name="Freeform 48" id="48"/>
          <p:cNvSpPr/>
          <p:nvPr/>
        </p:nvSpPr>
        <p:spPr>
          <a:xfrm flipH="false" flipV="false" rot="0">
            <a:off x="2549650" y="1898421"/>
            <a:ext cx="1677591" cy="2441859"/>
          </a:xfrm>
          <a:custGeom>
            <a:avLst/>
            <a:gdLst/>
            <a:ahLst/>
            <a:cxnLst/>
            <a:rect r="r" b="b" t="t" l="l"/>
            <a:pathLst>
              <a:path h="2441859" w="1677591">
                <a:moveTo>
                  <a:pt x="0" y="0"/>
                </a:moveTo>
                <a:lnTo>
                  <a:pt x="1677591" y="0"/>
                </a:lnTo>
                <a:lnTo>
                  <a:pt x="1677591" y="2441859"/>
                </a:lnTo>
                <a:lnTo>
                  <a:pt x="0" y="2441859"/>
                </a:lnTo>
                <a:lnTo>
                  <a:pt x="0" y="0"/>
                </a:lnTo>
                <a:close/>
              </a:path>
            </a:pathLst>
          </a:custGeom>
          <a:blipFill>
            <a:blip r:embed="rId14"/>
            <a:stretch>
              <a:fillRect l="-5038" t="0" r="-5038" b="0"/>
            </a:stretch>
          </a:blipFill>
        </p:spPr>
      </p:sp>
      <p:sp>
        <p:nvSpPr>
          <p:cNvPr name="Freeform 49" id="49"/>
          <p:cNvSpPr/>
          <p:nvPr/>
        </p:nvSpPr>
        <p:spPr>
          <a:xfrm flipH="false" flipV="false" rot="0">
            <a:off x="2694221" y="2310581"/>
            <a:ext cx="1416235" cy="1454995"/>
          </a:xfrm>
          <a:custGeom>
            <a:avLst/>
            <a:gdLst/>
            <a:ahLst/>
            <a:cxnLst/>
            <a:rect r="r" b="b" t="t" l="l"/>
            <a:pathLst>
              <a:path h="1454995" w="1416235">
                <a:moveTo>
                  <a:pt x="0" y="0"/>
                </a:moveTo>
                <a:lnTo>
                  <a:pt x="1416235" y="0"/>
                </a:lnTo>
                <a:lnTo>
                  <a:pt x="1416235" y="1454996"/>
                </a:lnTo>
                <a:lnTo>
                  <a:pt x="0" y="1454996"/>
                </a:lnTo>
                <a:lnTo>
                  <a:pt x="0" y="0"/>
                </a:lnTo>
                <a:close/>
              </a:path>
            </a:pathLst>
          </a:custGeom>
          <a:blipFill>
            <a:blip r:embed="rId15"/>
            <a:stretch>
              <a:fillRect l="-21183" t="-40149" r="0" b="-69316"/>
            </a:stretch>
          </a:blipFill>
        </p:spPr>
      </p:sp>
      <p:sp>
        <p:nvSpPr>
          <p:cNvPr name="Freeform 50" id="50"/>
          <p:cNvSpPr/>
          <p:nvPr/>
        </p:nvSpPr>
        <p:spPr>
          <a:xfrm flipH="false" flipV="false" rot="0">
            <a:off x="4446316" y="1898421"/>
            <a:ext cx="1677591" cy="2441859"/>
          </a:xfrm>
          <a:custGeom>
            <a:avLst/>
            <a:gdLst/>
            <a:ahLst/>
            <a:cxnLst/>
            <a:rect r="r" b="b" t="t" l="l"/>
            <a:pathLst>
              <a:path h="2441859" w="1677591">
                <a:moveTo>
                  <a:pt x="0" y="0"/>
                </a:moveTo>
                <a:lnTo>
                  <a:pt x="1677591" y="0"/>
                </a:lnTo>
                <a:lnTo>
                  <a:pt x="1677591" y="2441859"/>
                </a:lnTo>
                <a:lnTo>
                  <a:pt x="0" y="2441859"/>
                </a:lnTo>
                <a:lnTo>
                  <a:pt x="0" y="0"/>
                </a:lnTo>
                <a:close/>
              </a:path>
            </a:pathLst>
          </a:custGeom>
          <a:blipFill>
            <a:blip r:embed="rId14"/>
            <a:stretch>
              <a:fillRect l="-5038" t="0" r="-5038" b="0"/>
            </a:stretch>
          </a:blipFill>
        </p:spPr>
      </p:sp>
      <p:sp>
        <p:nvSpPr>
          <p:cNvPr name="Freeform 51" id="51"/>
          <p:cNvSpPr/>
          <p:nvPr/>
        </p:nvSpPr>
        <p:spPr>
          <a:xfrm flipH="false" flipV="false" rot="0">
            <a:off x="4612915" y="2441504"/>
            <a:ext cx="1344394" cy="1193149"/>
          </a:xfrm>
          <a:custGeom>
            <a:avLst/>
            <a:gdLst/>
            <a:ahLst/>
            <a:cxnLst/>
            <a:rect r="r" b="b" t="t" l="l"/>
            <a:pathLst>
              <a:path h="1193149" w="1344394">
                <a:moveTo>
                  <a:pt x="0" y="0"/>
                </a:moveTo>
                <a:lnTo>
                  <a:pt x="1344393" y="0"/>
                </a:lnTo>
                <a:lnTo>
                  <a:pt x="1344393" y="1193150"/>
                </a:lnTo>
                <a:lnTo>
                  <a:pt x="0" y="1193150"/>
                </a:lnTo>
                <a:lnTo>
                  <a:pt x="0" y="0"/>
                </a:lnTo>
                <a:close/>
              </a:path>
            </a:pathLst>
          </a:custGeom>
          <a:blipFill>
            <a:blip r:embed="rId16"/>
            <a:stretch>
              <a:fillRect l="0" t="0" r="0" b="0"/>
            </a:stretch>
          </a:blipFill>
        </p:spPr>
      </p:sp>
      <p:sp>
        <p:nvSpPr>
          <p:cNvPr name="Freeform 52" id="52"/>
          <p:cNvSpPr/>
          <p:nvPr/>
        </p:nvSpPr>
        <p:spPr>
          <a:xfrm flipH="false" flipV="false" rot="0">
            <a:off x="10966295" y="1898421"/>
            <a:ext cx="1677591" cy="2441859"/>
          </a:xfrm>
          <a:custGeom>
            <a:avLst/>
            <a:gdLst/>
            <a:ahLst/>
            <a:cxnLst/>
            <a:rect r="r" b="b" t="t" l="l"/>
            <a:pathLst>
              <a:path h="2441859" w="1677591">
                <a:moveTo>
                  <a:pt x="0" y="0"/>
                </a:moveTo>
                <a:lnTo>
                  <a:pt x="1677592" y="0"/>
                </a:lnTo>
                <a:lnTo>
                  <a:pt x="1677592" y="2441859"/>
                </a:lnTo>
                <a:lnTo>
                  <a:pt x="0" y="2441859"/>
                </a:lnTo>
                <a:lnTo>
                  <a:pt x="0" y="0"/>
                </a:lnTo>
                <a:close/>
              </a:path>
            </a:pathLst>
          </a:custGeom>
          <a:blipFill>
            <a:blip r:embed="rId14"/>
            <a:stretch>
              <a:fillRect l="-5038" t="0" r="-5038" b="0"/>
            </a:stretch>
          </a:blipFill>
        </p:spPr>
      </p:sp>
      <p:sp>
        <p:nvSpPr>
          <p:cNvPr name="Freeform 53" id="53"/>
          <p:cNvSpPr/>
          <p:nvPr/>
        </p:nvSpPr>
        <p:spPr>
          <a:xfrm flipH="false" flipV="false" rot="0">
            <a:off x="11303470" y="2391853"/>
            <a:ext cx="1003242" cy="1454995"/>
          </a:xfrm>
          <a:custGeom>
            <a:avLst/>
            <a:gdLst/>
            <a:ahLst/>
            <a:cxnLst/>
            <a:rect r="r" b="b" t="t" l="l"/>
            <a:pathLst>
              <a:path h="1454995" w="1003242">
                <a:moveTo>
                  <a:pt x="0" y="0"/>
                </a:moveTo>
                <a:lnTo>
                  <a:pt x="1003242" y="0"/>
                </a:lnTo>
                <a:lnTo>
                  <a:pt x="1003242" y="1454995"/>
                </a:lnTo>
                <a:lnTo>
                  <a:pt x="0" y="1454995"/>
                </a:lnTo>
                <a:lnTo>
                  <a:pt x="0" y="0"/>
                </a:lnTo>
                <a:close/>
              </a:path>
            </a:pathLst>
          </a:custGeom>
          <a:blipFill>
            <a:blip r:embed="rId17"/>
            <a:stretch>
              <a:fillRect l="-99999" t="-62720" r="0" b="-82168"/>
            </a:stretch>
          </a:blipFill>
        </p:spPr>
      </p:sp>
      <p:sp>
        <p:nvSpPr>
          <p:cNvPr name="Freeform 54" id="54"/>
          <p:cNvSpPr/>
          <p:nvPr/>
        </p:nvSpPr>
        <p:spPr>
          <a:xfrm flipH="false" flipV="false" rot="0">
            <a:off x="2638488" y="4781242"/>
            <a:ext cx="2646623" cy="1145324"/>
          </a:xfrm>
          <a:custGeom>
            <a:avLst/>
            <a:gdLst/>
            <a:ahLst/>
            <a:cxnLst/>
            <a:rect r="r" b="b" t="t" l="l"/>
            <a:pathLst>
              <a:path h="1145324" w="2646623">
                <a:moveTo>
                  <a:pt x="0" y="0"/>
                </a:moveTo>
                <a:lnTo>
                  <a:pt x="2646623" y="0"/>
                </a:lnTo>
                <a:lnTo>
                  <a:pt x="2646623" y="1145324"/>
                </a:lnTo>
                <a:lnTo>
                  <a:pt x="0" y="1145324"/>
                </a:lnTo>
                <a:lnTo>
                  <a:pt x="0" y="0"/>
                </a:lnTo>
                <a:close/>
              </a:path>
            </a:pathLst>
          </a:custGeom>
          <a:blipFill>
            <a:blip r:embed="rId18"/>
            <a:stretch>
              <a:fillRect l="0" t="0" r="-4736" b="-15869"/>
            </a:stretch>
          </a:blipFill>
        </p:spPr>
      </p:sp>
      <p:sp>
        <p:nvSpPr>
          <p:cNvPr name="Freeform 55" id="55"/>
          <p:cNvSpPr/>
          <p:nvPr/>
        </p:nvSpPr>
        <p:spPr>
          <a:xfrm flipH="false" flipV="false" rot="0">
            <a:off x="2608042" y="6481828"/>
            <a:ext cx="2677070" cy="1344384"/>
          </a:xfrm>
          <a:custGeom>
            <a:avLst/>
            <a:gdLst/>
            <a:ahLst/>
            <a:cxnLst/>
            <a:rect r="r" b="b" t="t" l="l"/>
            <a:pathLst>
              <a:path h="1344384" w="2677070">
                <a:moveTo>
                  <a:pt x="0" y="0"/>
                </a:moveTo>
                <a:lnTo>
                  <a:pt x="2677069" y="0"/>
                </a:lnTo>
                <a:lnTo>
                  <a:pt x="2677069" y="1344384"/>
                </a:lnTo>
                <a:lnTo>
                  <a:pt x="0" y="1344384"/>
                </a:lnTo>
                <a:lnTo>
                  <a:pt x="0" y="0"/>
                </a:lnTo>
                <a:close/>
              </a:path>
            </a:pathLst>
          </a:custGeom>
          <a:blipFill>
            <a:blip r:embed="rId19"/>
            <a:stretch>
              <a:fillRect l="0" t="0" r="0" b="-21842"/>
            </a:stretch>
          </a:blipFill>
        </p:spPr>
      </p:sp>
      <p:sp>
        <p:nvSpPr>
          <p:cNvPr name="Freeform 56" id="56"/>
          <p:cNvSpPr/>
          <p:nvPr/>
        </p:nvSpPr>
        <p:spPr>
          <a:xfrm flipH="false" flipV="false" rot="0">
            <a:off x="10966295" y="4664130"/>
            <a:ext cx="753036" cy="1667365"/>
          </a:xfrm>
          <a:custGeom>
            <a:avLst/>
            <a:gdLst/>
            <a:ahLst/>
            <a:cxnLst/>
            <a:rect r="r" b="b" t="t" l="l"/>
            <a:pathLst>
              <a:path h="1667365" w="753036">
                <a:moveTo>
                  <a:pt x="0" y="0"/>
                </a:moveTo>
                <a:lnTo>
                  <a:pt x="753036" y="0"/>
                </a:lnTo>
                <a:lnTo>
                  <a:pt x="753036" y="1667365"/>
                </a:lnTo>
                <a:lnTo>
                  <a:pt x="0" y="1667365"/>
                </a:lnTo>
                <a:lnTo>
                  <a:pt x="0" y="0"/>
                </a:lnTo>
                <a:close/>
              </a:path>
            </a:pathLst>
          </a:custGeom>
          <a:blipFill>
            <a:blip r:embed="rId20"/>
            <a:stretch>
              <a:fillRect l="-109469" t="0" r="-122054" b="0"/>
            </a:stretch>
          </a:blipFill>
        </p:spPr>
      </p:sp>
      <p:sp>
        <p:nvSpPr>
          <p:cNvPr name="Freeform 57" id="57"/>
          <p:cNvSpPr/>
          <p:nvPr/>
        </p:nvSpPr>
        <p:spPr>
          <a:xfrm flipH="false" flipV="false" rot="0">
            <a:off x="10966295" y="6655345"/>
            <a:ext cx="1800008" cy="2206907"/>
          </a:xfrm>
          <a:custGeom>
            <a:avLst/>
            <a:gdLst/>
            <a:ahLst/>
            <a:cxnLst/>
            <a:rect r="r" b="b" t="t" l="l"/>
            <a:pathLst>
              <a:path h="2206907" w="1800008">
                <a:moveTo>
                  <a:pt x="0" y="0"/>
                </a:moveTo>
                <a:lnTo>
                  <a:pt x="1800009" y="0"/>
                </a:lnTo>
                <a:lnTo>
                  <a:pt x="1800009" y="2206907"/>
                </a:lnTo>
                <a:lnTo>
                  <a:pt x="0" y="2206907"/>
                </a:lnTo>
                <a:lnTo>
                  <a:pt x="0" y="0"/>
                </a:lnTo>
                <a:close/>
              </a:path>
            </a:pathLst>
          </a:custGeom>
          <a:blipFill>
            <a:blip r:embed="rId21"/>
            <a:stretch>
              <a:fillRect l="0" t="0" r="0" b="0"/>
            </a:stretch>
          </a:blipFill>
        </p:spPr>
      </p:sp>
      <p:sp>
        <p:nvSpPr>
          <p:cNvPr name="TextBox 58" id="58"/>
          <p:cNvSpPr txBox="true"/>
          <p:nvPr/>
        </p:nvSpPr>
        <p:spPr>
          <a:xfrm rot="0">
            <a:off x="2608042" y="3987091"/>
            <a:ext cx="1560807" cy="353189"/>
          </a:xfrm>
          <a:prstGeom prst="rect">
            <a:avLst/>
          </a:prstGeom>
        </p:spPr>
        <p:txBody>
          <a:bodyPr anchor="t" rtlCol="false" tIns="0" lIns="0" bIns="0" rIns="0">
            <a:spAutoFit/>
          </a:bodyPr>
          <a:lstStyle/>
          <a:p>
            <a:pPr algn="just">
              <a:lnSpc>
                <a:spcPts val="996"/>
              </a:lnSpc>
            </a:pPr>
            <a:r>
              <a:rPr lang="en-US" sz="712">
                <a:solidFill>
                  <a:srgbClr val="000000"/>
                </a:solidFill>
                <a:latin typeface="Hussar Bold"/>
              </a:rPr>
              <a:t>J. BENTUK RECAPTACULUM BUNGA CENGKEH</a:t>
            </a:r>
          </a:p>
          <a:p>
            <a:pPr algn="just">
              <a:lnSpc>
                <a:spcPts val="996"/>
              </a:lnSpc>
              <a:spcBef>
                <a:spcPct val="0"/>
              </a:spcBef>
            </a:pPr>
          </a:p>
        </p:txBody>
      </p:sp>
      <p:sp>
        <p:nvSpPr>
          <p:cNvPr name="TextBox 59" id="59"/>
          <p:cNvSpPr txBox="true"/>
          <p:nvPr/>
        </p:nvSpPr>
        <p:spPr>
          <a:xfrm rot="0">
            <a:off x="4700471" y="3940081"/>
            <a:ext cx="1169281" cy="400199"/>
          </a:xfrm>
          <a:prstGeom prst="rect">
            <a:avLst/>
          </a:prstGeom>
        </p:spPr>
        <p:txBody>
          <a:bodyPr anchor="t" rtlCol="false" tIns="0" lIns="0" bIns="0" rIns="0">
            <a:spAutoFit/>
          </a:bodyPr>
          <a:lstStyle/>
          <a:p>
            <a:pPr algn="just">
              <a:lnSpc>
                <a:spcPts val="1072"/>
              </a:lnSpc>
              <a:spcBef>
                <a:spcPct val="0"/>
              </a:spcBef>
            </a:pPr>
            <a:r>
              <a:rPr lang="en-US" sz="765">
                <a:solidFill>
                  <a:srgbClr val="000000"/>
                </a:solidFill>
                <a:latin typeface="Hussar Bold"/>
              </a:rPr>
              <a:t>k. gambar kelopak, tulis fungsinya, dan tentukan bentuknya</a:t>
            </a:r>
          </a:p>
        </p:txBody>
      </p:sp>
      <p:sp>
        <p:nvSpPr>
          <p:cNvPr name="TextBox 60" id="60"/>
          <p:cNvSpPr txBox="true"/>
          <p:nvPr/>
        </p:nvSpPr>
        <p:spPr>
          <a:xfrm rot="0">
            <a:off x="6123907" y="2368430"/>
            <a:ext cx="4623313" cy="980133"/>
          </a:xfrm>
          <a:prstGeom prst="rect">
            <a:avLst/>
          </a:prstGeom>
        </p:spPr>
        <p:txBody>
          <a:bodyPr anchor="t" rtlCol="false" tIns="0" lIns="0" bIns="0" rIns="0">
            <a:spAutoFit/>
          </a:bodyPr>
          <a:lstStyle/>
          <a:p>
            <a:pPr algn="just" marL="412818" indent="-206409" lvl="1">
              <a:lnSpc>
                <a:spcPts val="2676"/>
              </a:lnSpc>
              <a:buFont typeface="Arial"/>
              <a:buChar char="•"/>
            </a:pPr>
            <a:r>
              <a:rPr lang="en-US" sz="1912">
                <a:solidFill>
                  <a:srgbClr val="000000"/>
                </a:solidFill>
                <a:latin typeface="Lulu Font TH"/>
              </a:rPr>
              <a:t>Fungsinya untuk melindungi kuncup terhadap pengaruh-pengaruh dari luar.</a:t>
            </a:r>
          </a:p>
          <a:p>
            <a:pPr algn="just" marL="412818" indent="-206409" lvl="1">
              <a:lnSpc>
                <a:spcPts val="2676"/>
              </a:lnSpc>
              <a:spcBef>
                <a:spcPct val="0"/>
              </a:spcBef>
              <a:buFont typeface="Arial"/>
              <a:buChar char="•"/>
            </a:pPr>
            <a:r>
              <a:rPr lang="en-US" sz="1912">
                <a:solidFill>
                  <a:srgbClr val="000000"/>
                </a:solidFill>
                <a:latin typeface="Lulu Font TH"/>
              </a:rPr>
              <a:t>Dengan bentuknya yang seperti corong.</a:t>
            </a:r>
          </a:p>
        </p:txBody>
      </p:sp>
      <p:sp>
        <p:nvSpPr>
          <p:cNvPr name="TextBox 61" id="61"/>
          <p:cNvSpPr txBox="true"/>
          <p:nvPr/>
        </p:nvSpPr>
        <p:spPr>
          <a:xfrm rot="0">
            <a:off x="11064734" y="3949606"/>
            <a:ext cx="1480715" cy="282623"/>
          </a:xfrm>
          <a:prstGeom prst="rect">
            <a:avLst/>
          </a:prstGeom>
        </p:spPr>
        <p:txBody>
          <a:bodyPr anchor="t" rtlCol="false" tIns="0" lIns="0" bIns="0" rIns="0">
            <a:spAutoFit/>
          </a:bodyPr>
          <a:lstStyle/>
          <a:p>
            <a:pPr algn="just">
              <a:lnSpc>
                <a:spcPts val="792"/>
              </a:lnSpc>
              <a:spcBef>
                <a:spcPct val="0"/>
              </a:spcBef>
            </a:pPr>
            <a:r>
              <a:rPr lang="en-US" sz="565">
                <a:solidFill>
                  <a:srgbClr val="000000"/>
                </a:solidFill>
                <a:latin typeface="Hussar Bold"/>
              </a:rPr>
              <a:t>L. GAMBARKAN MAHKOTA TULIS FUNGSINYA DAN TENTUKAN BENTUKANYA</a:t>
            </a:r>
          </a:p>
        </p:txBody>
      </p:sp>
      <p:sp>
        <p:nvSpPr>
          <p:cNvPr name="TextBox 62" id="62"/>
          <p:cNvSpPr txBox="true"/>
          <p:nvPr/>
        </p:nvSpPr>
        <p:spPr>
          <a:xfrm rot="0">
            <a:off x="12643887" y="2363278"/>
            <a:ext cx="4465197" cy="1193866"/>
          </a:xfrm>
          <a:prstGeom prst="rect">
            <a:avLst/>
          </a:prstGeom>
        </p:spPr>
        <p:txBody>
          <a:bodyPr anchor="t" rtlCol="false" tIns="0" lIns="0" bIns="0" rIns="0">
            <a:spAutoFit/>
          </a:bodyPr>
          <a:lstStyle/>
          <a:p>
            <a:pPr algn="just" marL="297257" indent="-148628" lvl="1">
              <a:lnSpc>
                <a:spcPts val="1927"/>
              </a:lnSpc>
              <a:buFont typeface="Arial"/>
              <a:buChar char="•"/>
            </a:pPr>
            <a:r>
              <a:rPr lang="en-US" sz="1376">
                <a:solidFill>
                  <a:srgbClr val="000000"/>
                </a:solidFill>
                <a:latin typeface="Lulu Font TH"/>
              </a:rPr>
              <a:t>Fungsi mahkota bunga, yaitu untuk mambantu proses penyerbukan melindungi organ reproduksi bunga seperti benang sari dan putik.</a:t>
            </a:r>
          </a:p>
          <a:p>
            <a:pPr algn="just" marL="297257" indent="-148628" lvl="1">
              <a:lnSpc>
                <a:spcPts val="1927"/>
              </a:lnSpc>
              <a:spcBef>
                <a:spcPct val="0"/>
              </a:spcBef>
              <a:buFont typeface="Arial"/>
              <a:buChar char="•"/>
            </a:pPr>
            <a:r>
              <a:rPr lang="en-US" sz="1376">
                <a:solidFill>
                  <a:srgbClr val="000000"/>
                </a:solidFill>
                <a:latin typeface="Lulu Font TH"/>
              </a:rPr>
              <a:t>Bentuk mahkota bunga cengekeh yaitu berbentuk tabung.</a:t>
            </a:r>
          </a:p>
        </p:txBody>
      </p:sp>
      <p:sp>
        <p:nvSpPr>
          <p:cNvPr name="TextBox 63" id="63"/>
          <p:cNvSpPr txBox="true"/>
          <p:nvPr/>
        </p:nvSpPr>
        <p:spPr>
          <a:xfrm rot="0">
            <a:off x="5540415" y="4645080"/>
            <a:ext cx="4171704" cy="1398598"/>
          </a:xfrm>
          <a:prstGeom prst="rect">
            <a:avLst/>
          </a:prstGeom>
        </p:spPr>
        <p:txBody>
          <a:bodyPr anchor="t" rtlCol="false" tIns="0" lIns="0" bIns="0" rIns="0">
            <a:spAutoFit/>
          </a:bodyPr>
          <a:lstStyle/>
          <a:p>
            <a:pPr algn="just">
              <a:lnSpc>
                <a:spcPts val="1696"/>
              </a:lnSpc>
            </a:pPr>
            <a:r>
              <a:rPr lang="en-US" sz="1212">
                <a:solidFill>
                  <a:srgbClr val="000000"/>
                </a:solidFill>
                <a:latin typeface="Hussar Bold"/>
              </a:rPr>
              <a:t>M. GAMBAR BENANG SARI, BAGIANNYA, DAN KEDUDUKAN KEPALA SARI</a:t>
            </a:r>
          </a:p>
          <a:p>
            <a:pPr algn="just" marL="412818" indent="-206409" lvl="1">
              <a:lnSpc>
                <a:spcPts val="2676"/>
              </a:lnSpc>
              <a:buFont typeface="Arial"/>
              <a:buChar char="•"/>
            </a:pPr>
            <a:r>
              <a:rPr lang="en-US" sz="1912">
                <a:solidFill>
                  <a:srgbClr val="000000"/>
                </a:solidFill>
                <a:latin typeface="Lulu Font TH"/>
              </a:rPr>
              <a:t>Bagian : kepala sari dan tangkai sari</a:t>
            </a:r>
          </a:p>
          <a:p>
            <a:pPr algn="just" marL="412818" indent="-206409" lvl="1">
              <a:lnSpc>
                <a:spcPts val="2676"/>
              </a:lnSpc>
              <a:spcBef>
                <a:spcPct val="0"/>
              </a:spcBef>
              <a:buFont typeface="Arial"/>
              <a:buChar char="•"/>
            </a:pPr>
            <a:r>
              <a:rPr lang="en-US" sz="1912">
                <a:solidFill>
                  <a:srgbClr val="000000"/>
                </a:solidFill>
                <a:latin typeface="Lulu Font TH"/>
              </a:rPr>
              <a:t>Kedudukannya : menggantung pada ujung bunga</a:t>
            </a:r>
          </a:p>
        </p:txBody>
      </p:sp>
      <p:sp>
        <p:nvSpPr>
          <p:cNvPr name="TextBox 64" id="64"/>
          <p:cNvSpPr txBox="true"/>
          <p:nvPr/>
        </p:nvSpPr>
        <p:spPr>
          <a:xfrm rot="0">
            <a:off x="5570861" y="6453253"/>
            <a:ext cx="4171704" cy="1444953"/>
          </a:xfrm>
          <a:prstGeom prst="rect">
            <a:avLst/>
          </a:prstGeom>
        </p:spPr>
        <p:txBody>
          <a:bodyPr anchor="t" rtlCol="false" tIns="0" lIns="0" bIns="0" rIns="0">
            <a:spAutoFit/>
          </a:bodyPr>
          <a:lstStyle/>
          <a:p>
            <a:pPr algn="just">
              <a:lnSpc>
                <a:spcPts val="1836"/>
              </a:lnSpc>
            </a:pPr>
            <a:r>
              <a:rPr lang="en-US" sz="1312">
                <a:solidFill>
                  <a:srgbClr val="000000"/>
                </a:solidFill>
                <a:latin typeface="Hussar Bold"/>
              </a:rPr>
              <a:t>N.  GAMBAR KEPALA PUTIK DAN BAGIANNYA</a:t>
            </a:r>
          </a:p>
          <a:p>
            <a:pPr algn="just" marL="412818" indent="-206409" lvl="1">
              <a:lnSpc>
                <a:spcPts val="2676"/>
              </a:lnSpc>
              <a:buFont typeface="Arial"/>
              <a:buChar char="•"/>
            </a:pPr>
            <a:r>
              <a:rPr lang="en-US" sz="1912">
                <a:solidFill>
                  <a:srgbClr val="000000"/>
                </a:solidFill>
                <a:latin typeface="Lulu Font TH"/>
              </a:rPr>
              <a:t>Bagiannya : bakal buah, tangkai putik, dan kepala putik.</a:t>
            </a:r>
          </a:p>
          <a:p>
            <a:pPr algn="just">
              <a:lnSpc>
                <a:spcPts val="2676"/>
              </a:lnSpc>
              <a:spcBef>
                <a:spcPct val="0"/>
              </a:spcBef>
            </a:pPr>
          </a:p>
        </p:txBody>
      </p:sp>
      <p:sp>
        <p:nvSpPr>
          <p:cNvPr name="TextBox 65" id="65"/>
          <p:cNvSpPr txBox="true"/>
          <p:nvPr/>
        </p:nvSpPr>
        <p:spPr>
          <a:xfrm rot="0">
            <a:off x="12033656" y="4678997"/>
            <a:ext cx="2685809" cy="616913"/>
          </a:xfrm>
          <a:prstGeom prst="rect">
            <a:avLst/>
          </a:prstGeom>
        </p:spPr>
        <p:txBody>
          <a:bodyPr anchor="t" rtlCol="false" tIns="0" lIns="0" bIns="0" rIns="0">
            <a:spAutoFit/>
          </a:bodyPr>
          <a:lstStyle/>
          <a:p>
            <a:pPr algn="just">
              <a:lnSpc>
                <a:spcPts val="1696"/>
              </a:lnSpc>
            </a:pPr>
            <a:r>
              <a:rPr lang="en-US" sz="1212">
                <a:solidFill>
                  <a:srgbClr val="000000"/>
                </a:solidFill>
                <a:latin typeface="Hussar Bold"/>
              </a:rPr>
              <a:t>O. GAMBAR PENYERRBUKAN </a:t>
            </a:r>
          </a:p>
          <a:p>
            <a:pPr algn="just" marL="261692" indent="-130846" lvl="1">
              <a:lnSpc>
                <a:spcPts val="1696"/>
              </a:lnSpc>
              <a:spcBef>
                <a:spcPct val="0"/>
              </a:spcBef>
              <a:buFont typeface="Arial"/>
              <a:buChar char="•"/>
            </a:pPr>
            <a:r>
              <a:rPr lang="en-US" sz="1212">
                <a:solidFill>
                  <a:srgbClr val="000000"/>
                </a:solidFill>
                <a:latin typeface="Lulu Font TH"/>
              </a:rPr>
              <a:t>Tanaman cengekeh dapat mengalami penyerbukan sendiri </a:t>
            </a:r>
          </a:p>
        </p:txBody>
      </p:sp>
      <p:sp>
        <p:nvSpPr>
          <p:cNvPr name="TextBox 66" id="66"/>
          <p:cNvSpPr txBox="true"/>
          <p:nvPr/>
        </p:nvSpPr>
        <p:spPr>
          <a:xfrm rot="0">
            <a:off x="12033656" y="5405557"/>
            <a:ext cx="2685809" cy="826463"/>
          </a:xfrm>
          <a:prstGeom prst="rect">
            <a:avLst/>
          </a:prstGeom>
        </p:spPr>
        <p:txBody>
          <a:bodyPr anchor="t" rtlCol="false" tIns="0" lIns="0" bIns="0" rIns="0">
            <a:spAutoFit/>
          </a:bodyPr>
          <a:lstStyle/>
          <a:p>
            <a:pPr algn="just">
              <a:lnSpc>
                <a:spcPts val="1696"/>
              </a:lnSpc>
            </a:pPr>
            <a:r>
              <a:rPr lang="en-US" sz="1212">
                <a:solidFill>
                  <a:srgbClr val="000000"/>
                </a:solidFill>
                <a:latin typeface="Hussar Bold"/>
              </a:rPr>
              <a:t>P. PERANTARA PENYERBUKAN </a:t>
            </a:r>
          </a:p>
          <a:p>
            <a:pPr algn="just">
              <a:lnSpc>
                <a:spcPts val="1696"/>
              </a:lnSpc>
              <a:spcBef>
                <a:spcPct val="0"/>
              </a:spcBef>
            </a:pPr>
            <a:r>
              <a:rPr lang="en-US" sz="1212">
                <a:solidFill>
                  <a:srgbClr val="000000"/>
                </a:solidFill>
                <a:latin typeface="Lulu Font TH"/>
              </a:rPr>
              <a:t>Pada tanaman cengkeh proses penyerbukannya di bantu oleh serangga atau hewan yang hinggap di atas bunga.</a:t>
            </a:r>
          </a:p>
        </p:txBody>
      </p:sp>
      <p:sp>
        <p:nvSpPr>
          <p:cNvPr name="TextBox 67" id="67"/>
          <p:cNvSpPr txBox="true"/>
          <p:nvPr/>
        </p:nvSpPr>
        <p:spPr>
          <a:xfrm rot="0">
            <a:off x="12033656" y="6897152"/>
            <a:ext cx="4277918" cy="256868"/>
          </a:xfrm>
          <a:prstGeom prst="rect">
            <a:avLst/>
          </a:prstGeom>
        </p:spPr>
        <p:txBody>
          <a:bodyPr anchor="t" rtlCol="false" tIns="0" lIns="0" bIns="0" rIns="0">
            <a:spAutoFit/>
          </a:bodyPr>
          <a:lstStyle/>
          <a:p>
            <a:pPr algn="ctr">
              <a:lnSpc>
                <a:spcPts val="2116"/>
              </a:lnSpc>
              <a:spcBef>
                <a:spcPct val="0"/>
              </a:spcBef>
            </a:pPr>
            <a:r>
              <a:rPr lang="en-US" sz="1512">
                <a:solidFill>
                  <a:srgbClr val="000000"/>
                </a:solidFill>
                <a:latin typeface="Hussar Bold"/>
              </a:rPr>
              <a:t>Q. PROSES PEMBUAHAN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993413" y="1819467"/>
            <a:ext cx="700159" cy="7210282"/>
            <a:chOff x="0" y="0"/>
            <a:chExt cx="933546" cy="9613709"/>
          </a:xfrm>
        </p:grpSpPr>
        <p:grpSp>
          <p:nvGrpSpPr>
            <p:cNvPr name="Group 17" id="17"/>
            <p:cNvGrpSpPr/>
            <p:nvPr/>
          </p:nvGrpSpPr>
          <p:grpSpPr>
            <a:xfrm rot="6302">
              <a:off x="2917" y="849"/>
              <a:ext cx="927712" cy="1600587"/>
              <a:chOff x="0" y="0"/>
              <a:chExt cx="186235" cy="321312"/>
            </a:xfrm>
          </p:grpSpPr>
          <p:sp>
            <p:nvSpPr>
              <p:cNvPr name="Freeform 18" id="18"/>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2917" y="1603134"/>
              <a:ext cx="927712" cy="1600587"/>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917" y="3205419"/>
              <a:ext cx="927712" cy="1600587"/>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6" y="4807704"/>
              <a:ext cx="927712" cy="1600587"/>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917" y="6409988"/>
              <a:ext cx="927712" cy="1600587"/>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4367" y="8012273"/>
              <a:ext cx="927712" cy="1600587"/>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5393697">
            <a:off x="2007861" y="1186432"/>
            <a:ext cx="636094" cy="1097456"/>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48C7E"/>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38" id="38"/>
          <p:cNvGrpSpPr/>
          <p:nvPr/>
        </p:nvGrpSpPr>
        <p:grpSpPr>
          <a:xfrm rot="6302">
            <a:off x="3127823" y="1741850"/>
            <a:ext cx="13208996" cy="7292903"/>
            <a:chOff x="0" y="0"/>
            <a:chExt cx="3518275" cy="1942497"/>
          </a:xfrm>
        </p:grpSpPr>
        <p:sp>
          <p:nvSpPr>
            <p:cNvPr name="Freeform 39" id="39"/>
            <p:cNvSpPr/>
            <p:nvPr/>
          </p:nvSpPr>
          <p:spPr>
            <a:xfrm flipH="false" flipV="false" rot="0">
              <a:off x="0" y="0"/>
              <a:ext cx="3518275" cy="1942497"/>
            </a:xfrm>
            <a:custGeom>
              <a:avLst/>
              <a:gdLst/>
              <a:ahLst/>
              <a:cxnLst/>
              <a:rect r="r" b="b" t="t" l="l"/>
              <a:pathLst>
                <a:path h="1942497" w="3518275">
                  <a:moveTo>
                    <a:pt x="0" y="0"/>
                  </a:moveTo>
                  <a:lnTo>
                    <a:pt x="3518275" y="0"/>
                  </a:lnTo>
                  <a:lnTo>
                    <a:pt x="3518275" y="1942497"/>
                  </a:lnTo>
                  <a:lnTo>
                    <a:pt x="0" y="1942497"/>
                  </a:lnTo>
                  <a:close/>
                </a:path>
              </a:pathLst>
            </a:custGeom>
            <a:solidFill>
              <a:srgbClr val="EFE6D5"/>
            </a:solidFill>
            <a:ln cap="sq">
              <a:noFill/>
              <a:prstDash val="solid"/>
              <a:miter/>
            </a:ln>
          </p:spPr>
        </p:sp>
        <p:sp>
          <p:nvSpPr>
            <p:cNvPr name="TextBox 40" id="40"/>
            <p:cNvSpPr txBox="true"/>
            <p:nvPr/>
          </p:nvSpPr>
          <p:spPr>
            <a:xfrm>
              <a:off x="0" y="-38100"/>
              <a:ext cx="3518275" cy="198059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6302">
            <a:off x="1665445" y="1731236"/>
            <a:ext cx="1320925" cy="7292858"/>
            <a:chOff x="0" y="0"/>
            <a:chExt cx="351834" cy="1942485"/>
          </a:xfrm>
        </p:grpSpPr>
        <p:sp>
          <p:nvSpPr>
            <p:cNvPr name="Freeform 42" id="42"/>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A48C7E"/>
            </a:solidFill>
            <a:ln w="142875" cap="sq">
              <a:solidFill>
                <a:srgbClr val="EFE6D5"/>
              </a:solidFill>
              <a:prstDash val="solid"/>
              <a:miter/>
            </a:ln>
          </p:spPr>
        </p:sp>
        <p:sp>
          <p:nvSpPr>
            <p:cNvPr name="TextBox 43" id="43"/>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0">
            <a:off x="2630218" y="2536712"/>
            <a:ext cx="812153" cy="5960755"/>
          </a:xfrm>
          <a:custGeom>
            <a:avLst/>
            <a:gdLst/>
            <a:ahLst/>
            <a:cxnLst/>
            <a:rect r="r" b="b" t="t" l="l"/>
            <a:pathLst>
              <a:path h="5960755" w="812153">
                <a:moveTo>
                  <a:pt x="0" y="0"/>
                </a:moveTo>
                <a:lnTo>
                  <a:pt x="812152" y="0"/>
                </a:lnTo>
                <a:lnTo>
                  <a:pt x="812152" y="5960754"/>
                </a:lnTo>
                <a:lnTo>
                  <a:pt x="0" y="59607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5" id="45"/>
          <p:cNvGrpSpPr/>
          <p:nvPr/>
        </p:nvGrpSpPr>
        <p:grpSpPr>
          <a:xfrm rot="0">
            <a:off x="3586603" y="2330678"/>
            <a:ext cx="11831208" cy="6166789"/>
            <a:chOff x="0" y="0"/>
            <a:chExt cx="15774944" cy="8222385"/>
          </a:xfrm>
        </p:grpSpPr>
        <p:sp>
          <p:nvSpPr>
            <p:cNvPr name="Freeform 46" id="46"/>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grpSp>
      <p:sp>
        <p:nvSpPr>
          <p:cNvPr name="Freeform 48" id="48"/>
          <p:cNvSpPr/>
          <p:nvPr/>
        </p:nvSpPr>
        <p:spPr>
          <a:xfrm flipH="false" flipV="false" rot="0">
            <a:off x="3729063" y="4711122"/>
            <a:ext cx="2541194" cy="2256510"/>
          </a:xfrm>
          <a:custGeom>
            <a:avLst/>
            <a:gdLst/>
            <a:ahLst/>
            <a:cxnLst/>
            <a:rect r="r" b="b" t="t" l="l"/>
            <a:pathLst>
              <a:path h="2256510" w="2541194">
                <a:moveTo>
                  <a:pt x="0" y="0"/>
                </a:moveTo>
                <a:lnTo>
                  <a:pt x="2541194" y="0"/>
                </a:lnTo>
                <a:lnTo>
                  <a:pt x="2541194" y="2256511"/>
                </a:lnTo>
                <a:lnTo>
                  <a:pt x="0" y="2256511"/>
                </a:lnTo>
                <a:lnTo>
                  <a:pt x="0" y="0"/>
                </a:lnTo>
                <a:close/>
              </a:path>
            </a:pathLst>
          </a:custGeom>
          <a:blipFill>
            <a:blip r:embed="rId14"/>
            <a:stretch>
              <a:fillRect l="0" t="0" r="0" b="0"/>
            </a:stretch>
          </a:blipFill>
        </p:spPr>
      </p:sp>
      <p:sp>
        <p:nvSpPr>
          <p:cNvPr name="TextBox 49" id="49"/>
          <p:cNvSpPr txBox="true"/>
          <p:nvPr/>
        </p:nvSpPr>
        <p:spPr>
          <a:xfrm rot="0">
            <a:off x="3883197" y="2322752"/>
            <a:ext cx="11698247" cy="646994"/>
          </a:xfrm>
          <a:prstGeom prst="rect">
            <a:avLst/>
          </a:prstGeom>
        </p:spPr>
        <p:txBody>
          <a:bodyPr anchor="t" rtlCol="false" tIns="0" lIns="0" bIns="0" rIns="0">
            <a:spAutoFit/>
          </a:bodyPr>
          <a:lstStyle/>
          <a:p>
            <a:pPr algn="ctr">
              <a:lnSpc>
                <a:spcPts val="4446"/>
              </a:lnSpc>
            </a:pPr>
            <a:r>
              <a:rPr lang="en-US" sz="5701" spc="478">
                <a:solidFill>
                  <a:srgbClr val="000000"/>
                </a:solidFill>
                <a:latin typeface="Avatar"/>
              </a:rPr>
              <a:t>MORFOLOGI BUAH CENGKEH</a:t>
            </a:r>
          </a:p>
        </p:txBody>
      </p:sp>
      <p:sp>
        <p:nvSpPr>
          <p:cNvPr name="TextBox 50" id="50"/>
          <p:cNvSpPr txBox="true"/>
          <p:nvPr/>
        </p:nvSpPr>
        <p:spPr>
          <a:xfrm rot="0">
            <a:off x="3442370" y="3742282"/>
            <a:ext cx="3114579" cy="737234"/>
          </a:xfrm>
          <a:prstGeom prst="rect">
            <a:avLst/>
          </a:prstGeom>
        </p:spPr>
        <p:txBody>
          <a:bodyPr anchor="t" rtlCol="false" tIns="0" lIns="0" bIns="0" rIns="0">
            <a:spAutoFit/>
          </a:bodyPr>
          <a:lstStyle/>
          <a:p>
            <a:pPr algn="ctr">
              <a:lnSpc>
                <a:spcPts val="2940"/>
              </a:lnSpc>
            </a:pPr>
            <a:r>
              <a:rPr lang="en-US" sz="2100">
                <a:solidFill>
                  <a:srgbClr val="000000"/>
                </a:solidFill>
                <a:latin typeface="Hussar Bold"/>
              </a:rPr>
              <a:t>A. GAMBAR BUAH DAN BAGIANNYA</a:t>
            </a:r>
          </a:p>
        </p:txBody>
      </p:sp>
      <p:sp>
        <p:nvSpPr>
          <p:cNvPr name="TextBox 51" id="51"/>
          <p:cNvSpPr txBox="true"/>
          <p:nvPr/>
        </p:nvSpPr>
        <p:spPr>
          <a:xfrm rot="0">
            <a:off x="6842700" y="3742282"/>
            <a:ext cx="3898657" cy="1851659"/>
          </a:xfrm>
          <a:prstGeom prst="rect">
            <a:avLst/>
          </a:prstGeom>
        </p:spPr>
        <p:txBody>
          <a:bodyPr anchor="t" rtlCol="false" tIns="0" lIns="0" bIns="0" rIns="0">
            <a:spAutoFit/>
          </a:bodyPr>
          <a:lstStyle/>
          <a:p>
            <a:pPr algn="just">
              <a:lnSpc>
                <a:spcPts val="2940"/>
              </a:lnSpc>
            </a:pPr>
            <a:r>
              <a:rPr lang="en-US" sz="2100">
                <a:solidFill>
                  <a:srgbClr val="000000"/>
                </a:solidFill>
                <a:latin typeface="Hussar Bold"/>
              </a:rPr>
              <a:t>B. BUAH SEJATI ATAU BUAH SEMU</a:t>
            </a:r>
          </a:p>
          <a:p>
            <a:pPr algn="just" marL="453396" indent="-226698" lvl="1">
              <a:lnSpc>
                <a:spcPts val="2940"/>
              </a:lnSpc>
              <a:buFont typeface="Arial"/>
              <a:buChar char="•"/>
            </a:pPr>
            <a:r>
              <a:rPr lang="en-US" sz="2100">
                <a:solidFill>
                  <a:srgbClr val="000000"/>
                </a:solidFill>
                <a:latin typeface="Lulu Font TH"/>
              </a:rPr>
              <a:t>Cengkeh termasuk buah sejati karena dapat mengadakan pembuahan sendiri.</a:t>
            </a:r>
          </a:p>
        </p:txBody>
      </p:sp>
      <p:sp>
        <p:nvSpPr>
          <p:cNvPr name="TextBox 52" id="52"/>
          <p:cNvSpPr txBox="true"/>
          <p:nvPr/>
        </p:nvSpPr>
        <p:spPr>
          <a:xfrm rot="0">
            <a:off x="11249824" y="3761480"/>
            <a:ext cx="4743589" cy="1851659"/>
          </a:xfrm>
          <a:prstGeom prst="rect">
            <a:avLst/>
          </a:prstGeom>
        </p:spPr>
        <p:txBody>
          <a:bodyPr anchor="t" rtlCol="false" tIns="0" lIns="0" bIns="0" rIns="0">
            <a:spAutoFit/>
          </a:bodyPr>
          <a:lstStyle/>
          <a:p>
            <a:pPr algn="just">
              <a:lnSpc>
                <a:spcPts val="2940"/>
              </a:lnSpc>
            </a:pPr>
            <a:r>
              <a:rPr lang="en-US" sz="2100">
                <a:solidFill>
                  <a:srgbClr val="000000"/>
                </a:solidFill>
                <a:latin typeface="Hussar Bold"/>
              </a:rPr>
              <a:t>C. BAGIAN BUNGA YANG IKUT TUMBUH MEMBENTUK BUAH</a:t>
            </a:r>
          </a:p>
          <a:p>
            <a:pPr algn="just" marL="453396" indent="-226698" lvl="1">
              <a:lnSpc>
                <a:spcPts val="2940"/>
              </a:lnSpc>
              <a:buFont typeface="Arial"/>
              <a:buChar char="•"/>
            </a:pPr>
            <a:r>
              <a:rPr lang="en-US" sz="2100">
                <a:solidFill>
                  <a:srgbClr val="000000"/>
                </a:solidFill>
                <a:latin typeface="Lulu Font TH"/>
              </a:rPr>
              <a:t>Bagian bunga cengkeh yang ikut tumbuh menjadi buah adalah tabung putik.</a:t>
            </a:r>
          </a:p>
        </p:txBody>
      </p:sp>
      <p:sp>
        <p:nvSpPr>
          <p:cNvPr name="TextBox 53" id="53"/>
          <p:cNvSpPr txBox="true"/>
          <p:nvPr/>
        </p:nvSpPr>
        <p:spPr>
          <a:xfrm rot="0">
            <a:off x="6842700" y="6403714"/>
            <a:ext cx="3898657" cy="1480184"/>
          </a:xfrm>
          <a:prstGeom prst="rect">
            <a:avLst/>
          </a:prstGeom>
        </p:spPr>
        <p:txBody>
          <a:bodyPr anchor="t" rtlCol="false" tIns="0" lIns="0" bIns="0" rIns="0">
            <a:spAutoFit/>
          </a:bodyPr>
          <a:lstStyle/>
          <a:p>
            <a:pPr algn="just">
              <a:lnSpc>
                <a:spcPts val="2940"/>
              </a:lnSpc>
            </a:pPr>
            <a:r>
              <a:rPr lang="en-US" sz="2100">
                <a:solidFill>
                  <a:srgbClr val="000000"/>
                </a:solidFill>
                <a:latin typeface="Hussar Bold"/>
              </a:rPr>
              <a:t>D. BUAH TUNGGAL, GANDA, ATAU MAJEMUK</a:t>
            </a:r>
          </a:p>
          <a:p>
            <a:pPr algn="just" marL="453396" indent="-226698" lvl="1">
              <a:lnSpc>
                <a:spcPts val="2940"/>
              </a:lnSpc>
              <a:buFont typeface="Arial"/>
              <a:buChar char="•"/>
            </a:pPr>
            <a:r>
              <a:rPr lang="en-US" sz="2100">
                <a:solidFill>
                  <a:srgbClr val="000000"/>
                </a:solidFill>
                <a:latin typeface="Lulu Font TH"/>
              </a:rPr>
              <a:t>Buah cengkeh termasuk buah tunggal.</a:t>
            </a:r>
          </a:p>
        </p:txBody>
      </p:sp>
      <p:sp>
        <p:nvSpPr>
          <p:cNvPr name="TextBox 54" id="54"/>
          <p:cNvSpPr txBox="true"/>
          <p:nvPr/>
        </p:nvSpPr>
        <p:spPr>
          <a:xfrm rot="0">
            <a:off x="11312857" y="6403714"/>
            <a:ext cx="4680556" cy="1480184"/>
          </a:xfrm>
          <a:prstGeom prst="rect">
            <a:avLst/>
          </a:prstGeom>
        </p:spPr>
        <p:txBody>
          <a:bodyPr anchor="t" rtlCol="false" tIns="0" lIns="0" bIns="0" rIns="0">
            <a:spAutoFit/>
          </a:bodyPr>
          <a:lstStyle/>
          <a:p>
            <a:pPr algn="just">
              <a:lnSpc>
                <a:spcPts val="2940"/>
              </a:lnSpc>
            </a:pPr>
            <a:r>
              <a:rPr lang="en-US" sz="2100">
                <a:solidFill>
                  <a:srgbClr val="000000"/>
                </a:solidFill>
                <a:latin typeface="Hussar Bold"/>
              </a:rPr>
              <a:t>E. TENTUKAN JENIS  ATAU TIPE BUAH</a:t>
            </a:r>
          </a:p>
          <a:p>
            <a:pPr algn="just" marL="453396" indent="-226698" lvl="1">
              <a:lnSpc>
                <a:spcPts val="2940"/>
              </a:lnSpc>
              <a:buFont typeface="Arial"/>
              <a:buChar char="•"/>
            </a:pPr>
            <a:r>
              <a:rPr lang="en-US" sz="2100">
                <a:solidFill>
                  <a:srgbClr val="000000"/>
                </a:solidFill>
                <a:latin typeface="Lulu Font TH"/>
              </a:rPr>
              <a:t>Buah cengkeh termasuk buah sejati tunggal.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166" y="556156"/>
            <a:ext cx="16983335" cy="9174688"/>
            <a:chOff x="0" y="0"/>
            <a:chExt cx="22644446" cy="12232918"/>
          </a:xfrm>
        </p:grpSpPr>
        <p:grpSp>
          <p:nvGrpSpPr>
            <p:cNvPr name="Group 3" id="3"/>
            <p:cNvGrpSpPr/>
            <p:nvPr/>
          </p:nvGrpSpPr>
          <p:grpSpPr>
            <a:xfrm rot="6302">
              <a:off x="11156" y="20726"/>
              <a:ext cx="22622134" cy="12191467"/>
              <a:chOff x="0" y="0"/>
              <a:chExt cx="5002236" cy="2695793"/>
            </a:xfrm>
          </p:grpSpPr>
          <p:sp>
            <p:nvSpPr>
              <p:cNvPr name="Freeform 4" id="4"/>
              <p:cNvSpPr/>
              <p:nvPr/>
            </p:nvSpPr>
            <p:spPr>
              <a:xfrm flipH="false" flipV="false" rot="0">
                <a:off x="0" y="0"/>
                <a:ext cx="5002236" cy="2695793"/>
              </a:xfrm>
              <a:custGeom>
                <a:avLst/>
                <a:gdLst/>
                <a:ahLst/>
                <a:cxnLst/>
                <a:rect r="r" b="b" t="t" l="l"/>
                <a:pathLst>
                  <a:path h="2695793" w="5002236">
                    <a:moveTo>
                      <a:pt x="23271" y="0"/>
                    </a:moveTo>
                    <a:lnTo>
                      <a:pt x="4978965" y="0"/>
                    </a:lnTo>
                    <a:cubicBezTo>
                      <a:pt x="4985137" y="0"/>
                      <a:pt x="4991056" y="2452"/>
                      <a:pt x="4995420" y="6816"/>
                    </a:cubicBezTo>
                    <a:cubicBezTo>
                      <a:pt x="4999784" y="11180"/>
                      <a:pt x="5002236" y="17099"/>
                      <a:pt x="5002236" y="23271"/>
                    </a:cubicBezTo>
                    <a:lnTo>
                      <a:pt x="5002236" y="2672522"/>
                    </a:lnTo>
                    <a:cubicBezTo>
                      <a:pt x="5002236" y="2678694"/>
                      <a:pt x="4999784" y="2684613"/>
                      <a:pt x="4995420" y="2688977"/>
                    </a:cubicBezTo>
                    <a:cubicBezTo>
                      <a:pt x="4991056" y="2693341"/>
                      <a:pt x="4985137" y="2695793"/>
                      <a:pt x="4978965" y="2695793"/>
                    </a:cubicBezTo>
                    <a:lnTo>
                      <a:pt x="23271" y="2695793"/>
                    </a:lnTo>
                    <a:cubicBezTo>
                      <a:pt x="17099" y="2695793"/>
                      <a:pt x="11180" y="2693341"/>
                      <a:pt x="6816" y="2688977"/>
                    </a:cubicBezTo>
                    <a:cubicBezTo>
                      <a:pt x="2452" y="2684613"/>
                      <a:pt x="0" y="2678694"/>
                      <a:pt x="0" y="2672522"/>
                    </a:cubicBezTo>
                    <a:lnTo>
                      <a:pt x="0" y="23271"/>
                    </a:lnTo>
                    <a:cubicBezTo>
                      <a:pt x="0" y="17099"/>
                      <a:pt x="2452" y="11180"/>
                      <a:pt x="6816" y="6816"/>
                    </a:cubicBezTo>
                    <a:cubicBezTo>
                      <a:pt x="11180" y="2452"/>
                      <a:pt x="17099" y="0"/>
                      <a:pt x="23271" y="0"/>
                    </a:cubicBezTo>
                    <a:close/>
                  </a:path>
                </a:pathLst>
              </a:custGeom>
              <a:solidFill>
                <a:srgbClr val="FFFFFF"/>
              </a:solidFill>
            </p:spPr>
          </p:sp>
          <p:sp>
            <p:nvSpPr>
              <p:cNvPr name="TextBox 5" id="5"/>
              <p:cNvSpPr txBox="true"/>
              <p:nvPr/>
            </p:nvSpPr>
            <p:spPr>
              <a:xfrm>
                <a:off x="0" y="-38100"/>
                <a:ext cx="5002236" cy="27338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69509" y="285300"/>
              <a:ext cx="473083" cy="344759"/>
            </a:xfrm>
            <a:custGeom>
              <a:avLst/>
              <a:gdLst/>
              <a:ahLst/>
              <a:cxnLst/>
              <a:rect r="r" b="b" t="t" l="l"/>
              <a:pathLst>
                <a:path h="344759" w="473083">
                  <a:moveTo>
                    <a:pt x="0" y="0"/>
                  </a:moveTo>
                  <a:lnTo>
                    <a:pt x="473083" y="0"/>
                  </a:lnTo>
                  <a:lnTo>
                    <a:pt x="473083" y="344759"/>
                  </a:lnTo>
                  <a:lnTo>
                    <a:pt x="0" y="344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1530978" y="173054"/>
              <a:ext cx="305972" cy="569250"/>
            </a:xfrm>
            <a:custGeom>
              <a:avLst/>
              <a:gdLst/>
              <a:ahLst/>
              <a:cxnLst/>
              <a:rect r="r" b="b" t="t" l="l"/>
              <a:pathLst>
                <a:path h="569250" w="305972">
                  <a:moveTo>
                    <a:pt x="0" y="0"/>
                  </a:moveTo>
                  <a:lnTo>
                    <a:pt x="305972" y="0"/>
                  </a:lnTo>
                  <a:lnTo>
                    <a:pt x="305972" y="569250"/>
                  </a:lnTo>
                  <a:lnTo>
                    <a:pt x="0" y="569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068003" y="285300"/>
              <a:ext cx="344759" cy="344759"/>
            </a:xfrm>
            <a:custGeom>
              <a:avLst/>
              <a:gdLst/>
              <a:ahLst/>
              <a:cxnLst/>
              <a:rect r="r" b="b" t="t" l="l"/>
              <a:pathLst>
                <a:path h="344759" w="344759">
                  <a:moveTo>
                    <a:pt x="0" y="0"/>
                  </a:moveTo>
                  <a:lnTo>
                    <a:pt x="344760" y="0"/>
                  </a:lnTo>
                  <a:lnTo>
                    <a:pt x="344760" y="344759"/>
                  </a:lnTo>
                  <a:lnTo>
                    <a:pt x="0" y="344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468533" y="286317"/>
              <a:ext cx="342724" cy="342724"/>
            </a:xfrm>
            <a:custGeom>
              <a:avLst/>
              <a:gdLst/>
              <a:ahLst/>
              <a:cxnLst/>
              <a:rect r="r" b="b" t="t" l="l"/>
              <a:pathLst>
                <a:path h="342724" w="342724">
                  <a:moveTo>
                    <a:pt x="0" y="0"/>
                  </a:moveTo>
                  <a:lnTo>
                    <a:pt x="342724" y="0"/>
                  </a:lnTo>
                  <a:lnTo>
                    <a:pt x="342724" y="342724"/>
                  </a:lnTo>
                  <a:lnTo>
                    <a:pt x="0" y="342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6302">
            <a:off x="1093182" y="1120227"/>
            <a:ext cx="16101636" cy="8218820"/>
            <a:chOff x="0" y="0"/>
            <a:chExt cx="4592635" cy="2344236"/>
          </a:xfrm>
        </p:grpSpPr>
        <p:sp>
          <p:nvSpPr>
            <p:cNvPr name="Freeform 11" id="11"/>
            <p:cNvSpPr/>
            <p:nvPr/>
          </p:nvSpPr>
          <p:spPr>
            <a:xfrm flipH="false" flipV="false" rot="0">
              <a:off x="0" y="0"/>
              <a:ext cx="4592635" cy="2344236"/>
            </a:xfrm>
            <a:custGeom>
              <a:avLst/>
              <a:gdLst/>
              <a:ahLst/>
              <a:cxnLst/>
              <a:rect r="r" b="b" t="t" l="l"/>
              <a:pathLst>
                <a:path h="2344236" w="4592635">
                  <a:moveTo>
                    <a:pt x="6731" y="0"/>
                  </a:moveTo>
                  <a:lnTo>
                    <a:pt x="4585903" y="0"/>
                  </a:lnTo>
                  <a:cubicBezTo>
                    <a:pt x="4587689" y="0"/>
                    <a:pt x="4589401" y="709"/>
                    <a:pt x="4590663" y="1972"/>
                  </a:cubicBezTo>
                  <a:cubicBezTo>
                    <a:pt x="4591926" y="3234"/>
                    <a:pt x="4592635" y="4946"/>
                    <a:pt x="4592635" y="6731"/>
                  </a:cubicBezTo>
                  <a:lnTo>
                    <a:pt x="4592635" y="2337505"/>
                  </a:lnTo>
                  <a:cubicBezTo>
                    <a:pt x="4592635" y="2341222"/>
                    <a:pt x="4589621" y="2344236"/>
                    <a:pt x="4585903" y="2344236"/>
                  </a:cubicBezTo>
                  <a:lnTo>
                    <a:pt x="6731" y="2344236"/>
                  </a:lnTo>
                  <a:cubicBezTo>
                    <a:pt x="4946" y="2344236"/>
                    <a:pt x="3234" y="2343527"/>
                    <a:pt x="1972" y="2342265"/>
                  </a:cubicBezTo>
                  <a:cubicBezTo>
                    <a:pt x="709" y="2341002"/>
                    <a:pt x="0" y="2339290"/>
                    <a:pt x="0" y="2337505"/>
                  </a:cubicBezTo>
                  <a:lnTo>
                    <a:pt x="0" y="6731"/>
                  </a:lnTo>
                  <a:cubicBezTo>
                    <a:pt x="0" y="4946"/>
                    <a:pt x="709" y="3234"/>
                    <a:pt x="1972" y="1972"/>
                  </a:cubicBezTo>
                  <a:cubicBezTo>
                    <a:pt x="3234" y="709"/>
                    <a:pt x="4946" y="0"/>
                    <a:pt x="6731" y="0"/>
                  </a:cubicBezTo>
                  <a:close/>
                </a:path>
              </a:pathLst>
            </a:custGeom>
            <a:solidFill>
              <a:srgbClr val="8D685A"/>
            </a:solidFill>
            <a:ln cap="sq">
              <a:noFill/>
              <a:prstDash val="sysDot"/>
              <a:miter/>
            </a:ln>
          </p:spPr>
        </p:sp>
        <p:sp>
          <p:nvSpPr>
            <p:cNvPr name="TextBox 12" id="12"/>
            <p:cNvSpPr txBox="true"/>
            <p:nvPr/>
          </p:nvSpPr>
          <p:spPr>
            <a:xfrm>
              <a:off x="0" y="-38100"/>
              <a:ext cx="4592635" cy="238233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6302">
            <a:off x="1256672" y="1283129"/>
            <a:ext cx="15780323" cy="7898682"/>
            <a:chOff x="0" y="0"/>
            <a:chExt cx="4500987" cy="2252924"/>
          </a:xfrm>
        </p:grpSpPr>
        <p:sp>
          <p:nvSpPr>
            <p:cNvPr name="Freeform 14" id="14"/>
            <p:cNvSpPr/>
            <p:nvPr/>
          </p:nvSpPr>
          <p:spPr>
            <a:xfrm flipH="false" flipV="false" rot="0">
              <a:off x="0" y="0"/>
              <a:ext cx="4500987" cy="2252924"/>
            </a:xfrm>
            <a:custGeom>
              <a:avLst/>
              <a:gdLst/>
              <a:ahLst/>
              <a:cxnLst/>
              <a:rect r="r" b="b" t="t" l="l"/>
              <a:pathLst>
                <a:path h="2252924" w="4500987">
                  <a:moveTo>
                    <a:pt x="6868" y="0"/>
                  </a:moveTo>
                  <a:lnTo>
                    <a:pt x="4494119" y="0"/>
                  </a:lnTo>
                  <a:cubicBezTo>
                    <a:pt x="4495940" y="0"/>
                    <a:pt x="4497687" y="724"/>
                    <a:pt x="4498975" y="2012"/>
                  </a:cubicBezTo>
                  <a:cubicBezTo>
                    <a:pt x="4500264" y="3300"/>
                    <a:pt x="4500987" y="5047"/>
                    <a:pt x="4500987" y="6868"/>
                  </a:cubicBezTo>
                  <a:lnTo>
                    <a:pt x="4500987" y="2246055"/>
                  </a:lnTo>
                  <a:cubicBezTo>
                    <a:pt x="4500987" y="2247877"/>
                    <a:pt x="4500264" y="2249624"/>
                    <a:pt x="4498975" y="2250912"/>
                  </a:cubicBezTo>
                  <a:cubicBezTo>
                    <a:pt x="4497687" y="2252200"/>
                    <a:pt x="4495940" y="2252924"/>
                    <a:pt x="4494119" y="2252924"/>
                  </a:cubicBezTo>
                  <a:lnTo>
                    <a:pt x="6868" y="2252924"/>
                  </a:lnTo>
                  <a:cubicBezTo>
                    <a:pt x="5047" y="2252924"/>
                    <a:pt x="3300" y="2252200"/>
                    <a:pt x="2012" y="2250912"/>
                  </a:cubicBezTo>
                  <a:cubicBezTo>
                    <a:pt x="724" y="2249624"/>
                    <a:pt x="0" y="2247877"/>
                    <a:pt x="0" y="2246055"/>
                  </a:cubicBezTo>
                  <a:lnTo>
                    <a:pt x="0" y="6868"/>
                  </a:lnTo>
                  <a:cubicBezTo>
                    <a:pt x="0" y="5047"/>
                    <a:pt x="724" y="3300"/>
                    <a:pt x="2012" y="2012"/>
                  </a:cubicBezTo>
                  <a:cubicBezTo>
                    <a:pt x="3300" y="724"/>
                    <a:pt x="5047" y="0"/>
                    <a:pt x="6868" y="0"/>
                  </a:cubicBezTo>
                  <a:close/>
                </a:path>
              </a:pathLst>
            </a:custGeom>
            <a:solidFill>
              <a:srgbClr val="D3C1B1"/>
            </a:solidFill>
            <a:ln w="28575" cap="sq">
              <a:solidFill>
                <a:srgbClr val="000000"/>
              </a:solidFill>
              <a:prstDash val="sysDot"/>
              <a:miter/>
            </a:ln>
          </p:spPr>
        </p:sp>
        <p:sp>
          <p:nvSpPr>
            <p:cNvPr name="TextBox 15" id="15"/>
            <p:cNvSpPr txBox="true"/>
            <p:nvPr/>
          </p:nvSpPr>
          <p:spPr>
            <a:xfrm>
              <a:off x="0" y="-38100"/>
              <a:ext cx="4500987" cy="229102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993413" y="1819467"/>
            <a:ext cx="700159" cy="7210282"/>
            <a:chOff x="0" y="0"/>
            <a:chExt cx="933546" cy="9613709"/>
          </a:xfrm>
        </p:grpSpPr>
        <p:grpSp>
          <p:nvGrpSpPr>
            <p:cNvPr name="Group 17" id="17"/>
            <p:cNvGrpSpPr/>
            <p:nvPr/>
          </p:nvGrpSpPr>
          <p:grpSpPr>
            <a:xfrm rot="6302">
              <a:off x="2917" y="849"/>
              <a:ext cx="927712" cy="1600587"/>
              <a:chOff x="0" y="0"/>
              <a:chExt cx="186235" cy="321312"/>
            </a:xfrm>
          </p:grpSpPr>
          <p:sp>
            <p:nvSpPr>
              <p:cNvPr name="Freeform 18" id="18"/>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19" id="19"/>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0" id="20"/>
            <p:cNvGrpSpPr/>
            <p:nvPr/>
          </p:nvGrpSpPr>
          <p:grpSpPr>
            <a:xfrm rot="6302">
              <a:off x="2917" y="1603134"/>
              <a:ext cx="927712" cy="1600587"/>
              <a:chOff x="0" y="0"/>
              <a:chExt cx="186235" cy="321312"/>
            </a:xfrm>
          </p:grpSpPr>
          <p:sp>
            <p:nvSpPr>
              <p:cNvPr name="Freeform 21" id="21"/>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2B68A"/>
              </a:solidFill>
              <a:ln w="47625" cap="rnd">
                <a:solidFill>
                  <a:srgbClr val="898888"/>
                </a:solidFill>
                <a:prstDash val="solid"/>
                <a:round/>
              </a:ln>
            </p:spPr>
          </p:sp>
          <p:sp>
            <p:nvSpPr>
              <p:cNvPr name="TextBox 22" id="22"/>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3" id="23"/>
            <p:cNvGrpSpPr/>
            <p:nvPr/>
          </p:nvGrpSpPr>
          <p:grpSpPr>
            <a:xfrm rot="6302">
              <a:off x="2917" y="3205419"/>
              <a:ext cx="927712" cy="1600587"/>
              <a:chOff x="0" y="0"/>
              <a:chExt cx="186235" cy="321312"/>
            </a:xfrm>
          </p:grpSpPr>
          <p:sp>
            <p:nvSpPr>
              <p:cNvPr name="Freeform 24" id="24"/>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D8AE6D"/>
              </a:solidFill>
              <a:ln w="47625" cap="rnd">
                <a:solidFill>
                  <a:srgbClr val="898888"/>
                </a:solidFill>
                <a:prstDash val="solid"/>
                <a:round/>
              </a:ln>
            </p:spPr>
          </p:sp>
          <p:sp>
            <p:nvSpPr>
              <p:cNvPr name="TextBox 25" id="25"/>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6" id="26"/>
            <p:cNvGrpSpPr/>
            <p:nvPr/>
          </p:nvGrpSpPr>
          <p:grpSpPr>
            <a:xfrm rot="6302">
              <a:off x="1466" y="4807704"/>
              <a:ext cx="927712" cy="1600587"/>
              <a:chOff x="0" y="0"/>
              <a:chExt cx="186235" cy="321312"/>
            </a:xfrm>
          </p:grpSpPr>
          <p:sp>
            <p:nvSpPr>
              <p:cNvPr name="Freeform 27" id="27"/>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A8879D"/>
              </a:solidFill>
              <a:ln w="47625" cap="rnd">
                <a:solidFill>
                  <a:srgbClr val="898888"/>
                </a:solidFill>
                <a:prstDash val="solid"/>
                <a:round/>
              </a:ln>
            </p:spPr>
          </p:sp>
          <p:sp>
            <p:nvSpPr>
              <p:cNvPr name="TextBox 28" id="28"/>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29" id="29"/>
            <p:cNvGrpSpPr/>
            <p:nvPr/>
          </p:nvGrpSpPr>
          <p:grpSpPr>
            <a:xfrm rot="6302">
              <a:off x="2917" y="6409988"/>
              <a:ext cx="927712" cy="1600587"/>
              <a:chOff x="0" y="0"/>
              <a:chExt cx="186235" cy="321312"/>
            </a:xfrm>
          </p:grpSpPr>
          <p:sp>
            <p:nvSpPr>
              <p:cNvPr name="Freeform 30" id="30"/>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86BDB9"/>
              </a:solidFill>
              <a:ln w="47625" cap="rnd">
                <a:solidFill>
                  <a:srgbClr val="898888"/>
                </a:solidFill>
                <a:prstDash val="solid"/>
                <a:round/>
              </a:ln>
            </p:spPr>
          </p:sp>
          <p:sp>
            <p:nvSpPr>
              <p:cNvPr name="TextBox 31" id="31"/>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nvGrpSpPr>
            <p:cNvPr name="Group 32" id="32"/>
            <p:cNvGrpSpPr/>
            <p:nvPr/>
          </p:nvGrpSpPr>
          <p:grpSpPr>
            <a:xfrm rot="6302">
              <a:off x="4367" y="8012273"/>
              <a:ext cx="927712" cy="1600587"/>
              <a:chOff x="0" y="0"/>
              <a:chExt cx="186235" cy="321312"/>
            </a:xfrm>
          </p:grpSpPr>
          <p:sp>
            <p:nvSpPr>
              <p:cNvPr name="Freeform 33" id="33"/>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B39387"/>
              </a:solidFill>
              <a:ln w="47625" cap="rnd">
                <a:solidFill>
                  <a:srgbClr val="898888"/>
                </a:solidFill>
                <a:prstDash val="solid"/>
                <a:round/>
              </a:ln>
            </p:spPr>
          </p:sp>
          <p:sp>
            <p:nvSpPr>
              <p:cNvPr name="TextBox 34" id="34"/>
              <p:cNvSpPr txBox="true"/>
              <p:nvPr/>
            </p:nvSpPr>
            <p:spPr>
              <a:xfrm>
                <a:off x="0" y="-38100"/>
                <a:ext cx="186235" cy="359412"/>
              </a:xfrm>
              <a:prstGeom prst="rect">
                <a:avLst/>
              </a:prstGeom>
            </p:spPr>
            <p:txBody>
              <a:bodyPr anchor="ctr" rtlCol="false" tIns="54400" lIns="54400" bIns="54400" rIns="54400"/>
              <a:lstStyle/>
              <a:p>
                <a:pPr algn="ctr">
                  <a:lnSpc>
                    <a:spcPts val="2660"/>
                  </a:lnSpc>
                </a:pPr>
              </a:p>
            </p:txBody>
          </p:sp>
        </p:grpSp>
      </p:grpSp>
      <p:grpSp>
        <p:nvGrpSpPr>
          <p:cNvPr name="Group 35" id="35"/>
          <p:cNvGrpSpPr/>
          <p:nvPr/>
        </p:nvGrpSpPr>
        <p:grpSpPr>
          <a:xfrm rot="-5393697">
            <a:off x="2007861" y="1186432"/>
            <a:ext cx="636094" cy="1097456"/>
            <a:chOff x="0" y="0"/>
            <a:chExt cx="186235" cy="321312"/>
          </a:xfrm>
        </p:grpSpPr>
        <p:sp>
          <p:nvSpPr>
            <p:cNvPr name="Freeform 36" id="36"/>
            <p:cNvSpPr/>
            <p:nvPr/>
          </p:nvSpPr>
          <p:spPr>
            <a:xfrm flipH="false" flipV="false" rot="0">
              <a:off x="0" y="0"/>
              <a:ext cx="186235" cy="321312"/>
            </a:xfrm>
            <a:custGeom>
              <a:avLst/>
              <a:gdLst/>
              <a:ahLst/>
              <a:cxnLst/>
              <a:rect r="r" b="b" t="t" l="l"/>
              <a:pathLst>
                <a:path h="321312" w="186235">
                  <a:moveTo>
                    <a:pt x="93117" y="0"/>
                  </a:moveTo>
                  <a:lnTo>
                    <a:pt x="93117" y="0"/>
                  </a:lnTo>
                  <a:cubicBezTo>
                    <a:pt x="144545" y="0"/>
                    <a:pt x="186235" y="41690"/>
                    <a:pt x="186235" y="93117"/>
                  </a:cubicBezTo>
                  <a:lnTo>
                    <a:pt x="186235" y="228195"/>
                  </a:lnTo>
                  <a:cubicBezTo>
                    <a:pt x="186235" y="252891"/>
                    <a:pt x="176424" y="276576"/>
                    <a:pt x="158961" y="294039"/>
                  </a:cubicBezTo>
                  <a:cubicBezTo>
                    <a:pt x="141498" y="311501"/>
                    <a:pt x="117814" y="321312"/>
                    <a:pt x="93117" y="321312"/>
                  </a:cubicBezTo>
                  <a:lnTo>
                    <a:pt x="93117" y="321312"/>
                  </a:lnTo>
                  <a:cubicBezTo>
                    <a:pt x="68421" y="321312"/>
                    <a:pt x="44736" y="311501"/>
                    <a:pt x="27273" y="294039"/>
                  </a:cubicBezTo>
                  <a:cubicBezTo>
                    <a:pt x="9811" y="276576"/>
                    <a:pt x="0" y="252891"/>
                    <a:pt x="0" y="228195"/>
                  </a:cubicBezTo>
                  <a:lnTo>
                    <a:pt x="0" y="93117"/>
                  </a:lnTo>
                  <a:cubicBezTo>
                    <a:pt x="0" y="68421"/>
                    <a:pt x="9811" y="44736"/>
                    <a:pt x="27273" y="27273"/>
                  </a:cubicBezTo>
                  <a:cubicBezTo>
                    <a:pt x="44736" y="9811"/>
                    <a:pt x="68421" y="0"/>
                    <a:pt x="93117" y="0"/>
                  </a:cubicBezTo>
                  <a:close/>
                </a:path>
              </a:pathLst>
            </a:custGeom>
            <a:solidFill>
              <a:srgbClr val="E4AFAB"/>
            </a:solidFill>
            <a:ln w="47625" cap="rnd">
              <a:solidFill>
                <a:srgbClr val="898888"/>
              </a:solidFill>
              <a:prstDash val="solid"/>
              <a:round/>
            </a:ln>
          </p:spPr>
        </p:sp>
        <p:sp>
          <p:nvSpPr>
            <p:cNvPr name="TextBox 37" id="37"/>
            <p:cNvSpPr txBox="true"/>
            <p:nvPr/>
          </p:nvSpPr>
          <p:spPr>
            <a:xfrm>
              <a:off x="0" y="-38100"/>
              <a:ext cx="186235" cy="359412"/>
            </a:xfrm>
            <a:prstGeom prst="rect">
              <a:avLst/>
            </a:prstGeom>
          </p:spPr>
          <p:txBody>
            <a:bodyPr anchor="ctr" rtlCol="false" tIns="49419" lIns="49419" bIns="49419" rIns="49419"/>
            <a:lstStyle/>
            <a:p>
              <a:pPr algn="ctr">
                <a:lnSpc>
                  <a:spcPts val="2660"/>
                </a:lnSpc>
              </a:pPr>
            </a:p>
          </p:txBody>
        </p:sp>
      </p:grpSp>
      <p:grpSp>
        <p:nvGrpSpPr>
          <p:cNvPr name="Group 38" id="38"/>
          <p:cNvGrpSpPr/>
          <p:nvPr/>
        </p:nvGrpSpPr>
        <p:grpSpPr>
          <a:xfrm rot="6302">
            <a:off x="3127823" y="1741850"/>
            <a:ext cx="13208996" cy="7292903"/>
            <a:chOff x="0" y="0"/>
            <a:chExt cx="3518275" cy="1942497"/>
          </a:xfrm>
        </p:grpSpPr>
        <p:sp>
          <p:nvSpPr>
            <p:cNvPr name="Freeform 39" id="39"/>
            <p:cNvSpPr/>
            <p:nvPr/>
          </p:nvSpPr>
          <p:spPr>
            <a:xfrm flipH="false" flipV="false" rot="0">
              <a:off x="0" y="0"/>
              <a:ext cx="3518275" cy="1942497"/>
            </a:xfrm>
            <a:custGeom>
              <a:avLst/>
              <a:gdLst/>
              <a:ahLst/>
              <a:cxnLst/>
              <a:rect r="r" b="b" t="t" l="l"/>
              <a:pathLst>
                <a:path h="1942497" w="3518275">
                  <a:moveTo>
                    <a:pt x="0" y="0"/>
                  </a:moveTo>
                  <a:lnTo>
                    <a:pt x="3518275" y="0"/>
                  </a:lnTo>
                  <a:lnTo>
                    <a:pt x="3518275" y="1942497"/>
                  </a:lnTo>
                  <a:lnTo>
                    <a:pt x="0" y="1942497"/>
                  </a:lnTo>
                  <a:close/>
                </a:path>
              </a:pathLst>
            </a:custGeom>
            <a:solidFill>
              <a:srgbClr val="EFE6D5"/>
            </a:solidFill>
            <a:ln cap="sq">
              <a:noFill/>
              <a:prstDash val="solid"/>
              <a:miter/>
            </a:ln>
          </p:spPr>
        </p:sp>
        <p:sp>
          <p:nvSpPr>
            <p:cNvPr name="TextBox 40" id="40"/>
            <p:cNvSpPr txBox="true"/>
            <p:nvPr/>
          </p:nvSpPr>
          <p:spPr>
            <a:xfrm>
              <a:off x="0" y="-38100"/>
              <a:ext cx="3518275" cy="1980597"/>
            </a:xfrm>
            <a:prstGeom prst="rect">
              <a:avLst/>
            </a:prstGeom>
          </p:spPr>
          <p:txBody>
            <a:bodyPr anchor="ctr" rtlCol="false" tIns="54400" lIns="54400" bIns="54400" rIns="54400"/>
            <a:lstStyle/>
            <a:p>
              <a:pPr algn="ctr">
                <a:lnSpc>
                  <a:spcPts val="2660"/>
                </a:lnSpc>
              </a:pPr>
            </a:p>
          </p:txBody>
        </p:sp>
      </p:grpSp>
      <p:grpSp>
        <p:nvGrpSpPr>
          <p:cNvPr name="Group 41" id="41"/>
          <p:cNvGrpSpPr/>
          <p:nvPr/>
        </p:nvGrpSpPr>
        <p:grpSpPr>
          <a:xfrm rot="6302">
            <a:off x="1665445" y="1731236"/>
            <a:ext cx="1320925" cy="7292858"/>
            <a:chOff x="0" y="0"/>
            <a:chExt cx="351834" cy="1942485"/>
          </a:xfrm>
        </p:grpSpPr>
        <p:sp>
          <p:nvSpPr>
            <p:cNvPr name="Freeform 42" id="42"/>
            <p:cNvSpPr/>
            <p:nvPr/>
          </p:nvSpPr>
          <p:spPr>
            <a:xfrm flipH="false" flipV="false" rot="0">
              <a:off x="0" y="0"/>
              <a:ext cx="351834" cy="1942485"/>
            </a:xfrm>
            <a:custGeom>
              <a:avLst/>
              <a:gdLst/>
              <a:ahLst/>
              <a:cxnLst/>
              <a:rect r="r" b="b" t="t" l="l"/>
              <a:pathLst>
                <a:path h="1942485" w="351834">
                  <a:moveTo>
                    <a:pt x="0" y="0"/>
                  </a:moveTo>
                  <a:lnTo>
                    <a:pt x="351834" y="0"/>
                  </a:lnTo>
                  <a:lnTo>
                    <a:pt x="351834" y="1942485"/>
                  </a:lnTo>
                  <a:lnTo>
                    <a:pt x="0" y="1942485"/>
                  </a:lnTo>
                  <a:close/>
                </a:path>
              </a:pathLst>
            </a:custGeom>
            <a:solidFill>
              <a:srgbClr val="E4AFAB"/>
            </a:solidFill>
            <a:ln w="142875" cap="sq">
              <a:solidFill>
                <a:srgbClr val="EFE6D5"/>
              </a:solidFill>
              <a:prstDash val="solid"/>
              <a:miter/>
            </a:ln>
          </p:spPr>
        </p:sp>
        <p:sp>
          <p:nvSpPr>
            <p:cNvPr name="TextBox 43" id="43"/>
            <p:cNvSpPr txBox="true"/>
            <p:nvPr/>
          </p:nvSpPr>
          <p:spPr>
            <a:xfrm>
              <a:off x="0" y="-38100"/>
              <a:ext cx="351834" cy="1980585"/>
            </a:xfrm>
            <a:prstGeom prst="rect">
              <a:avLst/>
            </a:prstGeom>
          </p:spPr>
          <p:txBody>
            <a:bodyPr anchor="ctr" rtlCol="false" tIns="54400" lIns="54400" bIns="54400" rIns="54400"/>
            <a:lstStyle/>
            <a:p>
              <a:pPr algn="ctr">
                <a:lnSpc>
                  <a:spcPts val="2660"/>
                </a:lnSpc>
              </a:pPr>
            </a:p>
          </p:txBody>
        </p:sp>
      </p:grpSp>
      <p:sp>
        <p:nvSpPr>
          <p:cNvPr name="Freeform 44" id="44"/>
          <p:cNvSpPr/>
          <p:nvPr/>
        </p:nvSpPr>
        <p:spPr>
          <a:xfrm flipH="false" flipV="false" rot="0">
            <a:off x="2630218" y="2536712"/>
            <a:ext cx="812153" cy="5960755"/>
          </a:xfrm>
          <a:custGeom>
            <a:avLst/>
            <a:gdLst/>
            <a:ahLst/>
            <a:cxnLst/>
            <a:rect r="r" b="b" t="t" l="l"/>
            <a:pathLst>
              <a:path h="5960755" w="812153">
                <a:moveTo>
                  <a:pt x="0" y="0"/>
                </a:moveTo>
                <a:lnTo>
                  <a:pt x="812152" y="0"/>
                </a:lnTo>
                <a:lnTo>
                  <a:pt x="812152" y="5960754"/>
                </a:lnTo>
                <a:lnTo>
                  <a:pt x="0" y="59607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5" id="45"/>
          <p:cNvGrpSpPr/>
          <p:nvPr/>
        </p:nvGrpSpPr>
        <p:grpSpPr>
          <a:xfrm rot="0">
            <a:off x="3586603" y="2330678"/>
            <a:ext cx="11831208" cy="6166789"/>
            <a:chOff x="0" y="0"/>
            <a:chExt cx="15774944" cy="8222385"/>
          </a:xfrm>
        </p:grpSpPr>
        <p:sp>
          <p:nvSpPr>
            <p:cNvPr name="Freeform 46" id="46"/>
            <p:cNvSpPr/>
            <p:nvPr/>
          </p:nvSpPr>
          <p:spPr>
            <a:xfrm flipH="false" flipV="false" rot="0">
              <a:off x="0" y="28094"/>
              <a:ext cx="8194290" cy="8194290"/>
            </a:xfrm>
            <a:custGeom>
              <a:avLst/>
              <a:gdLst/>
              <a:ahLst/>
              <a:cxnLst/>
              <a:rect r="r" b="b" t="t" l="l"/>
              <a:pathLst>
                <a:path h="8194290" w="8194290">
                  <a:moveTo>
                    <a:pt x="0" y="0"/>
                  </a:moveTo>
                  <a:lnTo>
                    <a:pt x="8194290" y="0"/>
                  </a:lnTo>
                  <a:lnTo>
                    <a:pt x="8194290" y="8194291"/>
                  </a:lnTo>
                  <a:lnTo>
                    <a:pt x="0" y="8194291"/>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7580653" y="0"/>
              <a:ext cx="8194290" cy="8194290"/>
            </a:xfrm>
            <a:custGeom>
              <a:avLst/>
              <a:gdLst/>
              <a:ahLst/>
              <a:cxnLst/>
              <a:rect r="r" b="b" t="t" l="l"/>
              <a:pathLst>
                <a:path h="8194290" w="8194290">
                  <a:moveTo>
                    <a:pt x="0" y="0"/>
                  </a:moveTo>
                  <a:lnTo>
                    <a:pt x="8194291" y="0"/>
                  </a:lnTo>
                  <a:lnTo>
                    <a:pt x="8194291" y="8194290"/>
                  </a:lnTo>
                  <a:lnTo>
                    <a:pt x="0" y="8194290"/>
                  </a:lnTo>
                  <a:lnTo>
                    <a:pt x="0" y="0"/>
                  </a:lnTo>
                  <a:close/>
                </a:path>
              </a:pathLst>
            </a:custGeom>
            <a:blipFill>
              <a:blip r:embed="rId12">
                <a:alphaModFix amt="29000"/>
                <a:extLst>
                  <a:ext uri="{96DAC541-7B7A-43D3-8B79-37D633B846F1}">
                    <asvg:svgBlip xmlns:asvg="http://schemas.microsoft.com/office/drawing/2016/SVG/main" r:embed="rId13"/>
                  </a:ext>
                </a:extLst>
              </a:blip>
              <a:stretch>
                <a:fillRect l="0" t="0" r="0" b="0"/>
              </a:stretch>
            </a:blipFill>
          </p:spPr>
        </p:sp>
      </p:grpSp>
      <p:sp>
        <p:nvSpPr>
          <p:cNvPr name="Freeform 48" id="48"/>
          <p:cNvSpPr/>
          <p:nvPr/>
        </p:nvSpPr>
        <p:spPr>
          <a:xfrm flipH="false" flipV="false" rot="0">
            <a:off x="3586603" y="3099935"/>
            <a:ext cx="2546336" cy="1575545"/>
          </a:xfrm>
          <a:custGeom>
            <a:avLst/>
            <a:gdLst/>
            <a:ahLst/>
            <a:cxnLst/>
            <a:rect r="r" b="b" t="t" l="l"/>
            <a:pathLst>
              <a:path h="1575545" w="2546336">
                <a:moveTo>
                  <a:pt x="0" y="0"/>
                </a:moveTo>
                <a:lnTo>
                  <a:pt x="2546336" y="0"/>
                </a:lnTo>
                <a:lnTo>
                  <a:pt x="2546336" y="1575545"/>
                </a:lnTo>
                <a:lnTo>
                  <a:pt x="0" y="1575545"/>
                </a:lnTo>
                <a:lnTo>
                  <a:pt x="0" y="0"/>
                </a:lnTo>
                <a:close/>
              </a:path>
            </a:pathLst>
          </a:custGeom>
          <a:blipFill>
            <a:blip r:embed="rId14"/>
            <a:stretch>
              <a:fillRect l="0" t="0" r="0" b="0"/>
            </a:stretch>
          </a:blipFill>
        </p:spPr>
      </p:sp>
      <p:sp>
        <p:nvSpPr>
          <p:cNvPr name="Freeform 49" id="49"/>
          <p:cNvSpPr/>
          <p:nvPr/>
        </p:nvSpPr>
        <p:spPr>
          <a:xfrm flipH="false" flipV="false" rot="0">
            <a:off x="3569717" y="5517089"/>
            <a:ext cx="2791310" cy="966534"/>
          </a:xfrm>
          <a:custGeom>
            <a:avLst/>
            <a:gdLst/>
            <a:ahLst/>
            <a:cxnLst/>
            <a:rect r="r" b="b" t="t" l="l"/>
            <a:pathLst>
              <a:path h="966534" w="2791310">
                <a:moveTo>
                  <a:pt x="0" y="0"/>
                </a:moveTo>
                <a:lnTo>
                  <a:pt x="2791310" y="0"/>
                </a:lnTo>
                <a:lnTo>
                  <a:pt x="2791310" y="966534"/>
                </a:lnTo>
                <a:lnTo>
                  <a:pt x="0" y="966534"/>
                </a:lnTo>
                <a:lnTo>
                  <a:pt x="0" y="0"/>
                </a:lnTo>
                <a:close/>
              </a:path>
            </a:pathLst>
          </a:custGeom>
          <a:blipFill>
            <a:blip r:embed="rId15"/>
            <a:stretch>
              <a:fillRect l="0" t="0" r="-4952" b="-2864"/>
            </a:stretch>
          </a:blipFill>
        </p:spPr>
      </p:sp>
      <p:sp>
        <p:nvSpPr>
          <p:cNvPr name="Freeform 50" id="50"/>
          <p:cNvSpPr/>
          <p:nvPr/>
        </p:nvSpPr>
        <p:spPr>
          <a:xfrm flipH="false" flipV="false" rot="0">
            <a:off x="3586603" y="7555196"/>
            <a:ext cx="1332098" cy="1377729"/>
          </a:xfrm>
          <a:custGeom>
            <a:avLst/>
            <a:gdLst/>
            <a:ahLst/>
            <a:cxnLst/>
            <a:rect r="r" b="b" t="t" l="l"/>
            <a:pathLst>
              <a:path h="1377729" w="1332098">
                <a:moveTo>
                  <a:pt x="0" y="0"/>
                </a:moveTo>
                <a:lnTo>
                  <a:pt x="1332098" y="0"/>
                </a:lnTo>
                <a:lnTo>
                  <a:pt x="1332098" y="1377729"/>
                </a:lnTo>
                <a:lnTo>
                  <a:pt x="0" y="1377729"/>
                </a:lnTo>
                <a:lnTo>
                  <a:pt x="0" y="0"/>
                </a:lnTo>
                <a:close/>
              </a:path>
            </a:pathLst>
          </a:custGeom>
          <a:blipFill>
            <a:blip r:embed="rId16"/>
            <a:stretch>
              <a:fillRect l="-24575" t="0" r="0" b="-16761"/>
            </a:stretch>
          </a:blipFill>
        </p:spPr>
      </p:sp>
      <p:sp>
        <p:nvSpPr>
          <p:cNvPr name="Freeform 51" id="51"/>
          <p:cNvSpPr/>
          <p:nvPr/>
        </p:nvSpPr>
        <p:spPr>
          <a:xfrm flipH="false" flipV="false" rot="0">
            <a:off x="7872235" y="5424607"/>
            <a:ext cx="1668505" cy="1220424"/>
          </a:xfrm>
          <a:custGeom>
            <a:avLst/>
            <a:gdLst/>
            <a:ahLst/>
            <a:cxnLst/>
            <a:rect r="r" b="b" t="t" l="l"/>
            <a:pathLst>
              <a:path h="1220424" w="1668505">
                <a:moveTo>
                  <a:pt x="0" y="0"/>
                </a:moveTo>
                <a:lnTo>
                  <a:pt x="1668505" y="0"/>
                </a:lnTo>
                <a:lnTo>
                  <a:pt x="1668505" y="1220424"/>
                </a:lnTo>
                <a:lnTo>
                  <a:pt x="0" y="1220424"/>
                </a:lnTo>
                <a:lnTo>
                  <a:pt x="0" y="0"/>
                </a:lnTo>
                <a:close/>
              </a:path>
            </a:pathLst>
          </a:custGeom>
          <a:blipFill>
            <a:blip r:embed="rId17"/>
            <a:stretch>
              <a:fillRect l="0" t="-14843" r="0" b="-16572"/>
            </a:stretch>
          </a:blipFill>
        </p:spPr>
      </p:sp>
      <p:sp>
        <p:nvSpPr>
          <p:cNvPr name="Freeform 52" id="52"/>
          <p:cNvSpPr/>
          <p:nvPr/>
        </p:nvSpPr>
        <p:spPr>
          <a:xfrm flipH="false" flipV="false" rot="0">
            <a:off x="7852544" y="7452444"/>
            <a:ext cx="2124541" cy="1097702"/>
          </a:xfrm>
          <a:custGeom>
            <a:avLst/>
            <a:gdLst/>
            <a:ahLst/>
            <a:cxnLst/>
            <a:rect r="r" b="b" t="t" l="l"/>
            <a:pathLst>
              <a:path h="1097702" w="2124541">
                <a:moveTo>
                  <a:pt x="0" y="0"/>
                </a:moveTo>
                <a:lnTo>
                  <a:pt x="2124541" y="0"/>
                </a:lnTo>
                <a:lnTo>
                  <a:pt x="2124541" y="1097702"/>
                </a:lnTo>
                <a:lnTo>
                  <a:pt x="0" y="1097702"/>
                </a:lnTo>
                <a:lnTo>
                  <a:pt x="0" y="0"/>
                </a:lnTo>
                <a:close/>
              </a:path>
            </a:pathLst>
          </a:custGeom>
          <a:blipFill>
            <a:blip r:embed="rId18"/>
            <a:stretch>
              <a:fillRect l="0" t="0" r="0" b="0"/>
            </a:stretch>
          </a:blipFill>
        </p:spPr>
      </p:sp>
      <p:sp>
        <p:nvSpPr>
          <p:cNvPr name="Freeform 53" id="53"/>
          <p:cNvSpPr/>
          <p:nvPr/>
        </p:nvSpPr>
        <p:spPr>
          <a:xfrm flipH="false" flipV="false" rot="0">
            <a:off x="12040083" y="7381198"/>
            <a:ext cx="2748350" cy="1240193"/>
          </a:xfrm>
          <a:custGeom>
            <a:avLst/>
            <a:gdLst/>
            <a:ahLst/>
            <a:cxnLst/>
            <a:rect r="r" b="b" t="t" l="l"/>
            <a:pathLst>
              <a:path h="1240193" w="2748350">
                <a:moveTo>
                  <a:pt x="0" y="0"/>
                </a:moveTo>
                <a:lnTo>
                  <a:pt x="2748350" y="0"/>
                </a:lnTo>
                <a:lnTo>
                  <a:pt x="2748350" y="1240193"/>
                </a:lnTo>
                <a:lnTo>
                  <a:pt x="0" y="1240193"/>
                </a:lnTo>
                <a:lnTo>
                  <a:pt x="0" y="0"/>
                </a:lnTo>
                <a:close/>
              </a:path>
            </a:pathLst>
          </a:custGeom>
          <a:blipFill>
            <a:blip r:embed="rId19"/>
            <a:stretch>
              <a:fillRect l="0" t="0" r="0" b="0"/>
            </a:stretch>
          </a:blipFill>
        </p:spPr>
      </p:sp>
      <p:sp>
        <p:nvSpPr>
          <p:cNvPr name="TextBox 54" id="54"/>
          <p:cNvSpPr txBox="true"/>
          <p:nvPr/>
        </p:nvSpPr>
        <p:spPr>
          <a:xfrm rot="0">
            <a:off x="7002587" y="1424014"/>
            <a:ext cx="4282827" cy="705180"/>
          </a:xfrm>
          <a:prstGeom prst="rect">
            <a:avLst/>
          </a:prstGeom>
        </p:spPr>
        <p:txBody>
          <a:bodyPr anchor="t" rtlCol="false" tIns="0" lIns="0" bIns="0" rIns="0">
            <a:spAutoFit/>
          </a:bodyPr>
          <a:lstStyle/>
          <a:p>
            <a:pPr algn="ctr">
              <a:lnSpc>
                <a:spcPts val="5756"/>
              </a:lnSpc>
              <a:spcBef>
                <a:spcPct val="0"/>
              </a:spcBef>
            </a:pPr>
            <a:r>
              <a:rPr lang="en-US" sz="4112">
                <a:solidFill>
                  <a:srgbClr val="000000"/>
                </a:solidFill>
                <a:latin typeface="Avatar"/>
              </a:rPr>
              <a:t>MORFOLOGI BIJI</a:t>
            </a:r>
          </a:p>
        </p:txBody>
      </p:sp>
      <p:sp>
        <p:nvSpPr>
          <p:cNvPr name="TextBox 55" id="55"/>
          <p:cNvSpPr txBox="true"/>
          <p:nvPr/>
        </p:nvSpPr>
        <p:spPr>
          <a:xfrm rot="0">
            <a:off x="3569717" y="2517662"/>
            <a:ext cx="3432870" cy="407363"/>
          </a:xfrm>
          <a:prstGeom prst="rect">
            <a:avLst/>
          </a:prstGeom>
        </p:spPr>
        <p:txBody>
          <a:bodyPr anchor="t" rtlCol="false" tIns="0" lIns="0" bIns="0" rIns="0">
            <a:spAutoFit/>
          </a:bodyPr>
          <a:lstStyle/>
          <a:p>
            <a:pPr algn="just">
              <a:lnSpc>
                <a:spcPts val="1696"/>
              </a:lnSpc>
              <a:spcBef>
                <a:spcPct val="0"/>
              </a:spcBef>
            </a:pPr>
            <a:r>
              <a:rPr lang="en-US" sz="1212">
                <a:solidFill>
                  <a:srgbClr val="000000"/>
                </a:solidFill>
                <a:latin typeface="Hussar Bold"/>
              </a:rPr>
              <a:t>A. GAMBAR BIJI DAN TUNJUKKAN BAGIAN- BAGIANNYA</a:t>
            </a:r>
          </a:p>
        </p:txBody>
      </p:sp>
      <p:sp>
        <p:nvSpPr>
          <p:cNvPr name="TextBox 56" id="56"/>
          <p:cNvSpPr txBox="true"/>
          <p:nvPr/>
        </p:nvSpPr>
        <p:spPr>
          <a:xfrm rot="0">
            <a:off x="3442370" y="4777189"/>
            <a:ext cx="3432870" cy="452448"/>
          </a:xfrm>
          <a:prstGeom prst="rect">
            <a:avLst/>
          </a:prstGeom>
        </p:spPr>
        <p:txBody>
          <a:bodyPr anchor="t" rtlCol="false" tIns="0" lIns="0" bIns="0" rIns="0">
            <a:spAutoFit/>
          </a:bodyPr>
          <a:lstStyle/>
          <a:p>
            <a:pPr algn="just">
              <a:lnSpc>
                <a:spcPts val="1836"/>
              </a:lnSpc>
              <a:spcBef>
                <a:spcPct val="0"/>
              </a:spcBef>
            </a:pPr>
            <a:r>
              <a:rPr lang="en-US" sz="1312">
                <a:solidFill>
                  <a:srgbClr val="000000"/>
                </a:solidFill>
                <a:latin typeface="Hussar Bold"/>
              </a:rPr>
              <a:t>B. GAMBAR KULIT BIJI DAN BAGIAN-BAGIANNYA</a:t>
            </a:r>
          </a:p>
        </p:txBody>
      </p:sp>
      <p:sp>
        <p:nvSpPr>
          <p:cNvPr name="TextBox 57" id="57"/>
          <p:cNvSpPr txBox="true"/>
          <p:nvPr/>
        </p:nvSpPr>
        <p:spPr>
          <a:xfrm rot="0">
            <a:off x="7852544" y="2508137"/>
            <a:ext cx="7253397" cy="1196033"/>
          </a:xfrm>
          <a:prstGeom prst="rect">
            <a:avLst/>
          </a:prstGeom>
        </p:spPr>
        <p:txBody>
          <a:bodyPr anchor="t" rtlCol="false" tIns="0" lIns="0" bIns="0" rIns="0">
            <a:spAutoFit/>
          </a:bodyPr>
          <a:lstStyle/>
          <a:p>
            <a:pPr algn="just">
              <a:lnSpc>
                <a:spcPts val="1976"/>
              </a:lnSpc>
            </a:pPr>
            <a:r>
              <a:rPr lang="en-US" sz="1412">
                <a:solidFill>
                  <a:srgbClr val="000000"/>
                </a:solidFill>
                <a:latin typeface="Hussar Bold"/>
              </a:rPr>
              <a:t>C. TULIS KARAKTER MASING -MASING DARI KULIT BIJI</a:t>
            </a:r>
          </a:p>
          <a:p>
            <a:pPr algn="just" marL="412818" indent="-206409" lvl="1">
              <a:lnSpc>
                <a:spcPts val="2676"/>
              </a:lnSpc>
              <a:buFont typeface="Arial"/>
              <a:buChar char="•"/>
            </a:pPr>
            <a:r>
              <a:rPr lang="en-US" sz="1912">
                <a:solidFill>
                  <a:srgbClr val="000000"/>
                </a:solidFill>
                <a:latin typeface="Lulu Font TH"/>
              </a:rPr>
              <a:t>Kulit luar (eksokarpium) : tipis</a:t>
            </a:r>
          </a:p>
          <a:p>
            <a:pPr algn="just" marL="369639" indent="-184820" lvl="1">
              <a:lnSpc>
                <a:spcPts val="2396"/>
              </a:lnSpc>
              <a:buFont typeface="Arial"/>
              <a:buChar char="•"/>
            </a:pPr>
            <a:r>
              <a:rPr lang="en-US" sz="1712">
                <a:solidFill>
                  <a:srgbClr val="000000"/>
                </a:solidFill>
                <a:latin typeface="Lulu Font TH"/>
              </a:rPr>
              <a:t>Kulit tengah (mesokarpium) : tebal</a:t>
            </a:r>
          </a:p>
          <a:p>
            <a:pPr algn="just" marL="412818" indent="-206409" lvl="1">
              <a:lnSpc>
                <a:spcPts val="2676"/>
              </a:lnSpc>
              <a:spcBef>
                <a:spcPct val="0"/>
              </a:spcBef>
              <a:buFont typeface="Arial"/>
              <a:buChar char="•"/>
            </a:pPr>
            <a:r>
              <a:rPr lang="en-US" sz="1912">
                <a:solidFill>
                  <a:srgbClr val="000000"/>
                </a:solidFill>
                <a:latin typeface="Lulu Font TH"/>
              </a:rPr>
              <a:t>Kulit dalam (endokarpium)  : tipis</a:t>
            </a:r>
          </a:p>
        </p:txBody>
      </p:sp>
      <p:sp>
        <p:nvSpPr>
          <p:cNvPr name="TextBox 58" id="58"/>
          <p:cNvSpPr txBox="true"/>
          <p:nvPr/>
        </p:nvSpPr>
        <p:spPr>
          <a:xfrm rot="0">
            <a:off x="7852544" y="3885212"/>
            <a:ext cx="7253397" cy="790268"/>
          </a:xfrm>
          <a:prstGeom prst="rect">
            <a:avLst/>
          </a:prstGeom>
        </p:spPr>
        <p:txBody>
          <a:bodyPr anchor="t" rtlCol="false" tIns="0" lIns="0" bIns="0" rIns="0">
            <a:spAutoFit/>
          </a:bodyPr>
          <a:lstStyle/>
          <a:p>
            <a:pPr algn="just">
              <a:lnSpc>
                <a:spcPts val="2116"/>
              </a:lnSpc>
            </a:pPr>
            <a:r>
              <a:rPr lang="en-US" sz="1512">
                <a:solidFill>
                  <a:srgbClr val="000000"/>
                </a:solidFill>
                <a:latin typeface="Hussar Bold"/>
              </a:rPr>
              <a:t>D. JELASKAN BAGIAN KULIT BIJI LUAR</a:t>
            </a:r>
          </a:p>
          <a:p>
            <a:pPr algn="just" marL="326460" indent="-163230" lvl="1">
              <a:lnSpc>
                <a:spcPts val="2116"/>
              </a:lnSpc>
              <a:spcBef>
                <a:spcPct val="0"/>
              </a:spcBef>
              <a:buFont typeface="Arial"/>
              <a:buChar char="•"/>
            </a:pPr>
            <a:r>
              <a:rPr lang="en-US" sz="1512">
                <a:solidFill>
                  <a:srgbClr val="000000"/>
                </a:solidFill>
                <a:latin typeface="Lulu Font TH"/>
              </a:rPr>
              <a:t>Kulit luar pada biji cengkeh yaitu tipis, berfungsi untuk melindungi bagian dalam biji dari kerusakan mekanis dan patogen.</a:t>
            </a:r>
          </a:p>
        </p:txBody>
      </p:sp>
      <p:sp>
        <p:nvSpPr>
          <p:cNvPr name="TextBox 59" id="59"/>
          <p:cNvSpPr txBox="true"/>
          <p:nvPr/>
        </p:nvSpPr>
        <p:spPr>
          <a:xfrm rot="0">
            <a:off x="3442370" y="6740798"/>
            <a:ext cx="3415983" cy="681048"/>
          </a:xfrm>
          <a:prstGeom prst="rect">
            <a:avLst/>
          </a:prstGeom>
        </p:spPr>
        <p:txBody>
          <a:bodyPr anchor="t" rtlCol="false" tIns="0" lIns="0" bIns="0" rIns="0">
            <a:spAutoFit/>
          </a:bodyPr>
          <a:lstStyle/>
          <a:p>
            <a:pPr algn="just">
              <a:lnSpc>
                <a:spcPts val="1836"/>
              </a:lnSpc>
              <a:spcBef>
                <a:spcPct val="0"/>
              </a:spcBef>
            </a:pPr>
            <a:r>
              <a:rPr lang="en-US" sz="1312">
                <a:solidFill>
                  <a:srgbClr val="000000"/>
                </a:solidFill>
                <a:latin typeface="Hussar Bold"/>
              </a:rPr>
              <a:t>E. GAMBAR KEDUDUKAN BIJI PADA BUAH DAN TUNJUKKAN BAGIAN-BAGIANNYA</a:t>
            </a:r>
          </a:p>
        </p:txBody>
      </p:sp>
      <p:sp>
        <p:nvSpPr>
          <p:cNvPr name="TextBox 60" id="60"/>
          <p:cNvSpPr txBox="true"/>
          <p:nvPr/>
        </p:nvSpPr>
        <p:spPr>
          <a:xfrm rot="0">
            <a:off x="7872235" y="4856455"/>
            <a:ext cx="3720173" cy="488008"/>
          </a:xfrm>
          <a:prstGeom prst="rect">
            <a:avLst/>
          </a:prstGeom>
        </p:spPr>
        <p:txBody>
          <a:bodyPr anchor="t" rtlCol="false" tIns="0" lIns="0" bIns="0" rIns="0">
            <a:spAutoFit/>
          </a:bodyPr>
          <a:lstStyle/>
          <a:p>
            <a:pPr algn="just">
              <a:lnSpc>
                <a:spcPts val="1976"/>
              </a:lnSpc>
              <a:spcBef>
                <a:spcPct val="0"/>
              </a:spcBef>
            </a:pPr>
            <a:r>
              <a:rPr lang="en-US" sz="1412">
                <a:solidFill>
                  <a:srgbClr val="000000"/>
                </a:solidFill>
                <a:latin typeface="Hussar Bold"/>
              </a:rPr>
              <a:t>F. GAMBARKAN INTI BIJI DAN TUNJUKKAN BAGIAN-BAGIANNYA</a:t>
            </a:r>
          </a:p>
        </p:txBody>
      </p:sp>
      <p:sp>
        <p:nvSpPr>
          <p:cNvPr name="TextBox 61" id="61"/>
          <p:cNvSpPr txBox="true"/>
          <p:nvPr/>
        </p:nvSpPr>
        <p:spPr>
          <a:xfrm rot="0">
            <a:off x="7852544" y="6835531"/>
            <a:ext cx="3973609" cy="407363"/>
          </a:xfrm>
          <a:prstGeom prst="rect">
            <a:avLst/>
          </a:prstGeom>
        </p:spPr>
        <p:txBody>
          <a:bodyPr anchor="t" rtlCol="false" tIns="0" lIns="0" bIns="0" rIns="0">
            <a:spAutoFit/>
          </a:bodyPr>
          <a:lstStyle/>
          <a:p>
            <a:pPr algn="just">
              <a:lnSpc>
                <a:spcPts val="1696"/>
              </a:lnSpc>
              <a:spcBef>
                <a:spcPct val="0"/>
              </a:spcBef>
            </a:pPr>
            <a:r>
              <a:rPr lang="en-US" sz="1212">
                <a:solidFill>
                  <a:srgbClr val="000000"/>
                </a:solidFill>
                <a:latin typeface="Hussar Bold"/>
              </a:rPr>
              <a:t>G. GAMBARKAN LEMBAGA ATAU EMBRIO DAN TUNJUKKAN BAGIAN-BAGIANNYA</a:t>
            </a:r>
          </a:p>
        </p:txBody>
      </p:sp>
      <p:sp>
        <p:nvSpPr>
          <p:cNvPr name="TextBox 62" id="62"/>
          <p:cNvSpPr txBox="true"/>
          <p:nvPr/>
        </p:nvSpPr>
        <p:spPr>
          <a:xfrm rot="0">
            <a:off x="12040083" y="4856455"/>
            <a:ext cx="3953331" cy="980133"/>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H. JUMLAH DAUN LEMBAGA </a:t>
            </a:r>
          </a:p>
          <a:p>
            <a:pPr algn="just" marL="412818" indent="-206409" lvl="1">
              <a:lnSpc>
                <a:spcPts val="2676"/>
              </a:lnSpc>
              <a:spcBef>
                <a:spcPct val="0"/>
              </a:spcBef>
              <a:buFont typeface="Arial"/>
              <a:buChar char="•"/>
            </a:pPr>
            <a:r>
              <a:rPr lang="en-US" sz="1912">
                <a:solidFill>
                  <a:srgbClr val="000000"/>
                </a:solidFill>
                <a:latin typeface="Lulu Font TH"/>
              </a:rPr>
              <a:t>tanaman cengekeh tidak emmiliki daun lembaga </a:t>
            </a:r>
          </a:p>
        </p:txBody>
      </p:sp>
      <p:sp>
        <p:nvSpPr>
          <p:cNvPr name="TextBox 63" id="63"/>
          <p:cNvSpPr txBox="true"/>
          <p:nvPr/>
        </p:nvSpPr>
        <p:spPr>
          <a:xfrm rot="0">
            <a:off x="12040083" y="5929386"/>
            <a:ext cx="3953331" cy="1313508"/>
          </a:xfrm>
          <a:prstGeom prst="rect">
            <a:avLst/>
          </a:prstGeom>
        </p:spPr>
        <p:txBody>
          <a:bodyPr anchor="t" rtlCol="false" tIns="0" lIns="0" bIns="0" rIns="0">
            <a:spAutoFit/>
          </a:bodyPr>
          <a:lstStyle/>
          <a:p>
            <a:pPr algn="just">
              <a:lnSpc>
                <a:spcPts val="2676"/>
              </a:lnSpc>
            </a:pPr>
            <a:r>
              <a:rPr lang="en-US" sz="1912">
                <a:solidFill>
                  <a:srgbClr val="000000"/>
                </a:solidFill>
                <a:latin typeface="Hussar Bold"/>
              </a:rPr>
              <a:t>I. GAMBAR DAN TENTUKAN TIPE PERRKECAMBAHAN</a:t>
            </a:r>
          </a:p>
          <a:p>
            <a:pPr algn="just" marL="412818" indent="-206409" lvl="1">
              <a:lnSpc>
                <a:spcPts val="2676"/>
              </a:lnSpc>
              <a:spcBef>
                <a:spcPct val="0"/>
              </a:spcBef>
              <a:buFont typeface="Arial"/>
              <a:buChar char="•"/>
            </a:pPr>
            <a:r>
              <a:rPr lang="en-US" sz="1912">
                <a:solidFill>
                  <a:srgbClr val="000000"/>
                </a:solidFill>
                <a:latin typeface="Lulu Font TH"/>
              </a:rPr>
              <a:t>Tipe perkecambahan biji cengkeh adalah epigeal.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DAGAN1FAzc0</dc:identifier>
  <dcterms:modified xsi:type="dcterms:W3CDTF">2011-08-01T06:04:30Z</dcterms:modified>
  <cp:revision>1</cp:revision>
  <dc:title>Future Form Education Presentation in Colorful Aesthetic Style (Presentasi)</dc:title>
</cp:coreProperties>
</file>